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x="18288000" cy="10287000"/>
  <p:notesSz cx="6858000" cy="9144000"/>
  <p:embeddedFontLst>
    <p:embeddedFont>
      <p:font typeface="Anton" charset="1" panose="00000500000000000000"/>
      <p:regular r:id="rId35"/>
    </p:embeddedFont>
    <p:embeddedFont>
      <p:font typeface="Gagalin" charset="1" panose="00000500000000000000"/>
      <p:regular r:id="rId36"/>
    </p:embeddedFont>
    <p:embeddedFont>
      <p:font typeface="Cooper Hewitt Heavy" charset="1" panose="00000000000000000000"/>
      <p:regular r:id="rId37"/>
    </p:embeddedFont>
    <p:embeddedFont>
      <p:font typeface="Cooper Hewitt Bold" charset="1" panose="00000000000000000000"/>
      <p:regular r:id="rId38"/>
    </p:embeddedFont>
    <p:embeddedFont>
      <p:font typeface="Cooper Hewitt" charset="1" panose="00000000000000000000"/>
      <p:regular r:id="rId39"/>
    </p:embeddedFont>
    <p:embeddedFont>
      <p:font typeface="Arial Bold" charset="1" panose="020B0802020202020204"/>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2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2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2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23.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24.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05" t="-11296" r="-7990" b="0"/>
            </a:stretch>
          </a:blipFill>
        </p:spPr>
      </p:sp>
      <p:grpSp>
        <p:nvGrpSpPr>
          <p:cNvPr name="Group 3" id="3"/>
          <p:cNvGrpSpPr/>
          <p:nvPr/>
        </p:nvGrpSpPr>
        <p:grpSpPr>
          <a:xfrm rot="0">
            <a:off x="0" y="3730205"/>
            <a:ext cx="18502431" cy="2826589"/>
            <a:chOff x="0" y="0"/>
            <a:chExt cx="4873068" cy="744451"/>
          </a:xfrm>
        </p:grpSpPr>
        <p:sp>
          <p:nvSpPr>
            <p:cNvPr name="Freeform 4" id="4"/>
            <p:cNvSpPr/>
            <p:nvPr/>
          </p:nvSpPr>
          <p:spPr>
            <a:xfrm flipH="false" flipV="false" rot="0">
              <a:off x="0" y="0"/>
              <a:ext cx="4873068" cy="744451"/>
            </a:xfrm>
            <a:custGeom>
              <a:avLst/>
              <a:gdLst/>
              <a:ahLst/>
              <a:cxnLst/>
              <a:rect r="r" b="b" t="t" l="l"/>
              <a:pathLst>
                <a:path h="744451" w="4873068">
                  <a:moveTo>
                    <a:pt x="0" y="0"/>
                  </a:moveTo>
                  <a:lnTo>
                    <a:pt x="4873068" y="0"/>
                  </a:lnTo>
                  <a:lnTo>
                    <a:pt x="4873068" y="744451"/>
                  </a:lnTo>
                  <a:lnTo>
                    <a:pt x="0" y="744451"/>
                  </a:lnTo>
                  <a:close/>
                </a:path>
              </a:pathLst>
            </a:custGeom>
            <a:gradFill rotWithShape="true">
              <a:gsLst>
                <a:gs pos="0">
                  <a:srgbClr val="000000">
                    <a:alpha val="41000"/>
                  </a:srgbClr>
                </a:gs>
                <a:gs pos="50000">
                  <a:srgbClr val="0F2949">
                    <a:alpha val="0"/>
                  </a:srgbClr>
                </a:gs>
                <a:gs pos="100000">
                  <a:srgbClr val="328DFF">
                    <a:alpha val="0"/>
                  </a:srgbClr>
                </a:gs>
              </a:gsLst>
              <a:lin ang="0"/>
            </a:gradFill>
          </p:spPr>
        </p:sp>
        <p:sp>
          <p:nvSpPr>
            <p:cNvPr name="TextBox 5" id="5"/>
            <p:cNvSpPr txBox="true"/>
            <p:nvPr/>
          </p:nvSpPr>
          <p:spPr>
            <a:xfrm>
              <a:off x="0" y="-38100"/>
              <a:ext cx="4873068" cy="782551"/>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028700" y="825047"/>
            <a:ext cx="637879" cy="151931"/>
          </a:xfrm>
          <a:custGeom>
            <a:avLst/>
            <a:gdLst/>
            <a:ahLst/>
            <a:cxnLst/>
            <a:rect r="r" b="b" t="t" l="l"/>
            <a:pathLst>
              <a:path h="151931" w="637879">
                <a:moveTo>
                  <a:pt x="0" y="0"/>
                </a:moveTo>
                <a:lnTo>
                  <a:pt x="637879" y="0"/>
                </a:lnTo>
                <a:lnTo>
                  <a:pt x="637879" y="151931"/>
                </a:lnTo>
                <a:lnTo>
                  <a:pt x="0" y="1519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775865" y="901013"/>
            <a:ext cx="572565" cy="327924"/>
          </a:xfrm>
          <a:custGeom>
            <a:avLst/>
            <a:gdLst/>
            <a:ahLst/>
            <a:cxnLst/>
            <a:rect r="r" b="b" t="t" l="l"/>
            <a:pathLst>
              <a:path h="327924" w="572565">
                <a:moveTo>
                  <a:pt x="0" y="0"/>
                </a:moveTo>
                <a:lnTo>
                  <a:pt x="572565" y="0"/>
                </a:lnTo>
                <a:lnTo>
                  <a:pt x="572565" y="327923"/>
                </a:lnTo>
                <a:lnTo>
                  <a:pt x="0" y="3279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3554579" y="1216475"/>
            <a:ext cx="11800299" cy="7577825"/>
          </a:xfrm>
          <a:prstGeom prst="rect">
            <a:avLst/>
          </a:prstGeom>
        </p:spPr>
        <p:txBody>
          <a:bodyPr anchor="t" rtlCol="false" tIns="0" lIns="0" bIns="0" rIns="0">
            <a:spAutoFit/>
          </a:bodyPr>
          <a:lstStyle/>
          <a:p>
            <a:pPr algn="l">
              <a:lnSpc>
                <a:spcPts val="20255"/>
              </a:lnSpc>
              <a:spcBef>
                <a:spcPct val="0"/>
              </a:spcBef>
            </a:pPr>
            <a:r>
              <a:rPr lang="en-US" sz="14467">
                <a:solidFill>
                  <a:srgbClr val="FFFFFF"/>
                </a:solidFill>
                <a:latin typeface="Anton"/>
                <a:ea typeface="Anton"/>
                <a:cs typeface="Anton"/>
                <a:sym typeface="Anton"/>
              </a:rPr>
              <a:t>GRAPHS AND SOCIAL NETWORK PROJECT</a:t>
            </a:r>
          </a:p>
        </p:txBody>
      </p:sp>
      <p:sp>
        <p:nvSpPr>
          <p:cNvPr name="Freeform 9" id="9"/>
          <p:cNvSpPr/>
          <p:nvPr/>
        </p:nvSpPr>
        <p:spPr>
          <a:xfrm flipH="false" flipV="false" rot="0">
            <a:off x="5724403" y="9258300"/>
            <a:ext cx="5770747" cy="526419"/>
          </a:xfrm>
          <a:custGeom>
            <a:avLst/>
            <a:gdLst/>
            <a:ahLst/>
            <a:cxnLst/>
            <a:rect r="r" b="b" t="t" l="l"/>
            <a:pathLst>
              <a:path h="526419" w="5770747">
                <a:moveTo>
                  <a:pt x="0" y="0"/>
                </a:moveTo>
                <a:lnTo>
                  <a:pt x="5770747" y="0"/>
                </a:lnTo>
                <a:lnTo>
                  <a:pt x="5770747" y="526419"/>
                </a:lnTo>
                <a:lnTo>
                  <a:pt x="0" y="5264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5966" r="0" b="-45966"/>
            </a:stretch>
          </a:blipFill>
        </p:spPr>
      </p:sp>
      <p:sp>
        <p:nvSpPr>
          <p:cNvPr name="Freeform 3" id="3"/>
          <p:cNvSpPr/>
          <p:nvPr/>
        </p:nvSpPr>
        <p:spPr>
          <a:xfrm flipH="false" flipV="false" rot="0">
            <a:off x="0" y="4773963"/>
            <a:ext cx="18288000" cy="5394960"/>
          </a:xfrm>
          <a:custGeom>
            <a:avLst/>
            <a:gdLst/>
            <a:ahLst/>
            <a:cxnLst/>
            <a:rect r="r" b="b" t="t" l="l"/>
            <a:pathLst>
              <a:path h="5394960" w="18288000">
                <a:moveTo>
                  <a:pt x="0" y="0"/>
                </a:moveTo>
                <a:lnTo>
                  <a:pt x="18288000" y="0"/>
                </a:lnTo>
                <a:lnTo>
                  <a:pt x="18288000" y="5394960"/>
                </a:lnTo>
                <a:lnTo>
                  <a:pt x="0" y="5394960"/>
                </a:lnTo>
                <a:lnTo>
                  <a:pt x="0" y="0"/>
                </a:lnTo>
                <a:close/>
              </a:path>
            </a:pathLst>
          </a:custGeom>
          <a:blipFill>
            <a:blip r:embed="rId3"/>
            <a:stretch>
              <a:fillRect l="0" t="0" r="0" b="0"/>
            </a:stretch>
          </a:blipFill>
        </p:spPr>
      </p:sp>
      <p:sp>
        <p:nvSpPr>
          <p:cNvPr name="TextBox 4" id="4"/>
          <p:cNvSpPr txBox="true"/>
          <p:nvPr/>
        </p:nvSpPr>
        <p:spPr>
          <a:xfrm rot="0">
            <a:off x="2647725" y="-175483"/>
            <a:ext cx="12636401" cy="1576069"/>
          </a:xfrm>
          <a:prstGeom prst="rect">
            <a:avLst/>
          </a:prstGeom>
        </p:spPr>
        <p:txBody>
          <a:bodyPr anchor="t" rtlCol="false" tIns="0" lIns="0" bIns="0" rIns="0">
            <a:spAutoFit/>
          </a:bodyPr>
          <a:lstStyle/>
          <a:p>
            <a:pPr algn="ctr">
              <a:lnSpc>
                <a:spcPts val="12880"/>
              </a:lnSpc>
            </a:pPr>
            <a:r>
              <a:rPr lang="en-US" sz="9200">
                <a:solidFill>
                  <a:srgbClr val="000000"/>
                </a:solidFill>
                <a:latin typeface="Gagalin"/>
                <a:ea typeface="Gagalin"/>
                <a:cs typeface="Gagalin"/>
                <a:sym typeface="Gagalin"/>
              </a:rPr>
              <a:t>EIGEnvector CENTRALITY</a:t>
            </a:r>
          </a:p>
        </p:txBody>
      </p:sp>
      <p:sp>
        <p:nvSpPr>
          <p:cNvPr name="TextBox 5" id="5"/>
          <p:cNvSpPr txBox="true"/>
          <p:nvPr/>
        </p:nvSpPr>
        <p:spPr>
          <a:xfrm rot="0">
            <a:off x="374984" y="1959715"/>
            <a:ext cx="17913016" cy="2576037"/>
          </a:xfrm>
          <a:prstGeom prst="rect">
            <a:avLst/>
          </a:prstGeom>
        </p:spPr>
        <p:txBody>
          <a:bodyPr anchor="t" rtlCol="false" tIns="0" lIns="0" bIns="0" rIns="0">
            <a:spAutoFit/>
          </a:bodyPr>
          <a:lstStyle/>
          <a:p>
            <a:pPr algn="l">
              <a:lnSpc>
                <a:spcPts val="5013"/>
              </a:lnSpc>
            </a:pPr>
            <a:r>
              <a:rPr lang="en-US" sz="3581" b="true">
                <a:solidFill>
                  <a:srgbClr val="000000"/>
                </a:solidFill>
                <a:latin typeface="Arial Bold"/>
                <a:ea typeface="Arial Bold"/>
                <a:cs typeface="Arial Bold"/>
                <a:sym typeface="Arial Bold"/>
              </a:rPr>
              <a:t>Eigenvector centrality highlights teams connected to other well-connected teams, showing their influence within the network. High eigenvector scores indicate teams with strong connections to central hubs. This helps identify key teams in influential positions across the network.</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5966" r="0" b="-45966"/>
            </a:stretch>
          </a:blipFill>
        </p:spPr>
      </p:sp>
      <p:sp>
        <p:nvSpPr>
          <p:cNvPr name="Freeform 3" id="3"/>
          <p:cNvSpPr/>
          <p:nvPr/>
        </p:nvSpPr>
        <p:spPr>
          <a:xfrm flipH="false" flipV="false" rot="0">
            <a:off x="1424595" y="4535752"/>
            <a:ext cx="14639751" cy="5819301"/>
          </a:xfrm>
          <a:custGeom>
            <a:avLst/>
            <a:gdLst/>
            <a:ahLst/>
            <a:cxnLst/>
            <a:rect r="r" b="b" t="t" l="l"/>
            <a:pathLst>
              <a:path h="5819301" w="14639751">
                <a:moveTo>
                  <a:pt x="0" y="0"/>
                </a:moveTo>
                <a:lnTo>
                  <a:pt x="14639751" y="0"/>
                </a:lnTo>
                <a:lnTo>
                  <a:pt x="14639751" y="5819301"/>
                </a:lnTo>
                <a:lnTo>
                  <a:pt x="0" y="5819301"/>
                </a:lnTo>
                <a:lnTo>
                  <a:pt x="0" y="0"/>
                </a:lnTo>
                <a:close/>
              </a:path>
            </a:pathLst>
          </a:custGeom>
          <a:blipFill>
            <a:blip r:embed="rId3"/>
            <a:stretch>
              <a:fillRect l="0" t="0" r="0" b="0"/>
            </a:stretch>
          </a:blipFill>
        </p:spPr>
      </p:sp>
      <p:sp>
        <p:nvSpPr>
          <p:cNvPr name="TextBox 4" id="4"/>
          <p:cNvSpPr txBox="true"/>
          <p:nvPr/>
        </p:nvSpPr>
        <p:spPr>
          <a:xfrm rot="0">
            <a:off x="2061790" y="-161925"/>
            <a:ext cx="14164419" cy="1417949"/>
          </a:xfrm>
          <a:prstGeom prst="rect">
            <a:avLst/>
          </a:prstGeom>
        </p:spPr>
        <p:txBody>
          <a:bodyPr anchor="t" rtlCol="false" tIns="0" lIns="0" bIns="0" rIns="0">
            <a:spAutoFit/>
          </a:bodyPr>
          <a:lstStyle/>
          <a:p>
            <a:pPr algn="ctr">
              <a:lnSpc>
                <a:spcPts val="11620"/>
              </a:lnSpc>
            </a:pPr>
            <a:r>
              <a:rPr lang="en-US" sz="8300">
                <a:solidFill>
                  <a:srgbClr val="000000"/>
                </a:solidFill>
                <a:latin typeface="Gagalin"/>
                <a:ea typeface="Gagalin"/>
                <a:cs typeface="Gagalin"/>
                <a:sym typeface="Gagalin"/>
              </a:rPr>
              <a:t>local clustering coefficient </a:t>
            </a:r>
          </a:p>
        </p:txBody>
      </p:sp>
      <p:sp>
        <p:nvSpPr>
          <p:cNvPr name="TextBox 5" id="5"/>
          <p:cNvSpPr txBox="true"/>
          <p:nvPr/>
        </p:nvSpPr>
        <p:spPr>
          <a:xfrm rot="0">
            <a:off x="374984" y="1531669"/>
            <a:ext cx="17913016" cy="2576037"/>
          </a:xfrm>
          <a:prstGeom prst="rect">
            <a:avLst/>
          </a:prstGeom>
        </p:spPr>
        <p:txBody>
          <a:bodyPr anchor="t" rtlCol="false" tIns="0" lIns="0" bIns="0" rIns="0">
            <a:spAutoFit/>
          </a:bodyPr>
          <a:lstStyle/>
          <a:p>
            <a:pPr algn="l">
              <a:lnSpc>
                <a:spcPts val="5013"/>
              </a:lnSpc>
            </a:pPr>
            <a:r>
              <a:rPr lang="en-US" sz="3581" b="true">
                <a:solidFill>
                  <a:srgbClr val="000000"/>
                </a:solidFill>
                <a:latin typeface="Arial Bold"/>
                <a:ea typeface="Arial Bold"/>
                <a:cs typeface="Arial Bold"/>
                <a:sym typeface="Arial Bold"/>
              </a:rPr>
              <a:t>Local clustering coefficients measure how interconnected a team's neighbors are within the network. High coefficients indicate teams whose connections form tightly-knit groups. This metric helps identify clusters or localized communities in the network.</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5966" r="0" b="-45966"/>
            </a:stretch>
          </a:blipFill>
        </p:spPr>
      </p:sp>
      <p:sp>
        <p:nvSpPr>
          <p:cNvPr name="Freeform 3" id="3"/>
          <p:cNvSpPr/>
          <p:nvPr/>
        </p:nvSpPr>
        <p:spPr>
          <a:xfrm flipH="false" flipV="false" rot="0">
            <a:off x="324106" y="2421806"/>
            <a:ext cx="9171640" cy="5755204"/>
          </a:xfrm>
          <a:custGeom>
            <a:avLst/>
            <a:gdLst/>
            <a:ahLst/>
            <a:cxnLst/>
            <a:rect r="r" b="b" t="t" l="l"/>
            <a:pathLst>
              <a:path h="5755204" w="9171640">
                <a:moveTo>
                  <a:pt x="0" y="0"/>
                </a:moveTo>
                <a:lnTo>
                  <a:pt x="9171640" y="0"/>
                </a:lnTo>
                <a:lnTo>
                  <a:pt x="9171640" y="5755204"/>
                </a:lnTo>
                <a:lnTo>
                  <a:pt x="0" y="5755204"/>
                </a:lnTo>
                <a:lnTo>
                  <a:pt x="0" y="0"/>
                </a:lnTo>
                <a:close/>
              </a:path>
            </a:pathLst>
          </a:custGeom>
          <a:blipFill>
            <a:blip r:embed="rId3"/>
            <a:stretch>
              <a:fillRect l="0" t="0" r="0" b="0"/>
            </a:stretch>
          </a:blipFill>
        </p:spPr>
      </p:sp>
      <p:sp>
        <p:nvSpPr>
          <p:cNvPr name="TextBox 4" id="4"/>
          <p:cNvSpPr txBox="true"/>
          <p:nvPr/>
        </p:nvSpPr>
        <p:spPr>
          <a:xfrm rot="0">
            <a:off x="1796653" y="-161925"/>
            <a:ext cx="14694694" cy="1417949"/>
          </a:xfrm>
          <a:prstGeom prst="rect">
            <a:avLst/>
          </a:prstGeom>
        </p:spPr>
        <p:txBody>
          <a:bodyPr anchor="t" rtlCol="false" tIns="0" lIns="0" bIns="0" rIns="0">
            <a:spAutoFit/>
          </a:bodyPr>
          <a:lstStyle/>
          <a:p>
            <a:pPr algn="ctr">
              <a:lnSpc>
                <a:spcPts val="11620"/>
              </a:lnSpc>
            </a:pPr>
            <a:r>
              <a:rPr lang="en-US" sz="8300">
                <a:solidFill>
                  <a:srgbClr val="000000"/>
                </a:solidFill>
                <a:latin typeface="Gagalin"/>
                <a:ea typeface="Gagalin"/>
                <a:cs typeface="Gagalin"/>
                <a:sym typeface="Gagalin"/>
              </a:rPr>
              <a:t>GLOBAL clustering coefficient </a:t>
            </a:r>
          </a:p>
        </p:txBody>
      </p:sp>
      <p:sp>
        <p:nvSpPr>
          <p:cNvPr name="TextBox 5" id="5"/>
          <p:cNvSpPr txBox="true"/>
          <p:nvPr/>
        </p:nvSpPr>
        <p:spPr>
          <a:xfrm rot="0">
            <a:off x="9852212" y="2521966"/>
            <a:ext cx="8435788" cy="5090668"/>
          </a:xfrm>
          <a:prstGeom prst="rect">
            <a:avLst/>
          </a:prstGeom>
        </p:spPr>
        <p:txBody>
          <a:bodyPr anchor="t" rtlCol="false" tIns="0" lIns="0" bIns="0" rIns="0">
            <a:spAutoFit/>
          </a:bodyPr>
          <a:lstStyle/>
          <a:p>
            <a:pPr algn="l">
              <a:lnSpc>
                <a:spcPts val="5011"/>
              </a:lnSpc>
            </a:pPr>
            <a:r>
              <a:rPr lang="en-US" sz="3579" b="true">
                <a:solidFill>
                  <a:srgbClr val="000000"/>
                </a:solidFill>
                <a:latin typeface="Arial Bold"/>
                <a:ea typeface="Arial Bold"/>
                <a:cs typeface="Arial Bold"/>
                <a:sym typeface="Arial Bold"/>
              </a:rPr>
              <a:t>The global clustering coefficient measures the overall tendency of teams in the network to form triangles. A higher coefficient indicates a more interconnected network with teams forming dense clusters. It reflects the general cohesiveness of the entire football network.</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5966" r="0" b="-45966"/>
            </a:stretch>
          </a:blipFill>
        </p:spPr>
      </p:sp>
      <p:sp>
        <p:nvSpPr>
          <p:cNvPr name="TextBox 3" id="3"/>
          <p:cNvSpPr txBox="true"/>
          <p:nvPr/>
        </p:nvSpPr>
        <p:spPr>
          <a:xfrm rot="0">
            <a:off x="3655591" y="-161925"/>
            <a:ext cx="10976818" cy="1417949"/>
          </a:xfrm>
          <a:prstGeom prst="rect">
            <a:avLst/>
          </a:prstGeom>
        </p:spPr>
        <p:txBody>
          <a:bodyPr anchor="t" rtlCol="false" tIns="0" lIns="0" bIns="0" rIns="0">
            <a:spAutoFit/>
          </a:bodyPr>
          <a:lstStyle/>
          <a:p>
            <a:pPr algn="ctr">
              <a:lnSpc>
                <a:spcPts val="11620"/>
              </a:lnSpc>
            </a:pPr>
            <a:r>
              <a:rPr lang="en-US" sz="8300">
                <a:solidFill>
                  <a:srgbClr val="000000"/>
                </a:solidFill>
                <a:latin typeface="Gagalin"/>
                <a:ea typeface="Gagalin"/>
                <a:cs typeface="Gagalin"/>
                <a:sym typeface="Gagalin"/>
              </a:rPr>
              <a:t>connected components</a:t>
            </a:r>
          </a:p>
        </p:txBody>
      </p:sp>
      <p:sp>
        <p:nvSpPr>
          <p:cNvPr name="TextBox 4" id="4"/>
          <p:cNvSpPr txBox="true"/>
          <p:nvPr/>
        </p:nvSpPr>
        <p:spPr>
          <a:xfrm rot="0">
            <a:off x="474247" y="2216696"/>
            <a:ext cx="17339507" cy="4462018"/>
          </a:xfrm>
          <a:prstGeom prst="rect">
            <a:avLst/>
          </a:prstGeom>
        </p:spPr>
        <p:txBody>
          <a:bodyPr anchor="t" rtlCol="false" tIns="0" lIns="0" bIns="0" rIns="0">
            <a:spAutoFit/>
          </a:bodyPr>
          <a:lstStyle/>
          <a:p>
            <a:pPr algn="l">
              <a:lnSpc>
                <a:spcPts val="5011"/>
              </a:lnSpc>
            </a:pPr>
            <a:r>
              <a:rPr lang="en-US" sz="3579" b="true">
                <a:solidFill>
                  <a:srgbClr val="000000"/>
                </a:solidFill>
                <a:latin typeface="Arial Bold"/>
                <a:ea typeface="Arial Bold"/>
                <a:cs typeface="Arial Bold"/>
                <a:sym typeface="Arial Bold"/>
              </a:rPr>
              <a:t>Connected components represent isolated subgroups of teams within the network. Our dataset has a single large connected component, indicating most teams are linked. Identifying connected components helps reveal how teams are grouped and interact within the network.</a:t>
            </a:r>
          </a:p>
          <a:p>
            <a:pPr algn="l">
              <a:lnSpc>
                <a:spcPts val="5011"/>
              </a:lnSpc>
            </a:pPr>
          </a:p>
          <a:p>
            <a:pPr algn="l">
              <a:lnSpc>
                <a:spcPts val="5011"/>
              </a:lnSpc>
            </a:pPr>
          </a:p>
          <a:p>
            <a:pPr algn="l">
              <a:lnSpc>
                <a:spcPts val="5011"/>
              </a:lnSpc>
            </a:pPr>
            <a:r>
              <a:rPr lang="en-US" sz="3579" b="true">
                <a:solidFill>
                  <a:srgbClr val="000000"/>
                </a:solidFill>
                <a:latin typeface="Arial Bold"/>
                <a:ea typeface="Arial Bold"/>
                <a:cs typeface="Arial Bold"/>
                <a:sym typeface="Arial Bold"/>
              </a:rPr>
              <a:t>Number of connected components : 1</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5966" r="0" b="-45966"/>
            </a:stretch>
          </a:blipFill>
        </p:spPr>
      </p:sp>
      <p:sp>
        <p:nvSpPr>
          <p:cNvPr name="TextBox 3" id="3"/>
          <p:cNvSpPr txBox="true"/>
          <p:nvPr/>
        </p:nvSpPr>
        <p:spPr>
          <a:xfrm rot="0">
            <a:off x="2452836" y="-161925"/>
            <a:ext cx="13382327" cy="1417949"/>
          </a:xfrm>
          <a:prstGeom prst="rect">
            <a:avLst/>
          </a:prstGeom>
        </p:spPr>
        <p:txBody>
          <a:bodyPr anchor="t" rtlCol="false" tIns="0" lIns="0" bIns="0" rIns="0">
            <a:spAutoFit/>
          </a:bodyPr>
          <a:lstStyle/>
          <a:p>
            <a:pPr algn="ctr">
              <a:lnSpc>
                <a:spcPts val="11620"/>
              </a:lnSpc>
            </a:pPr>
            <a:r>
              <a:rPr lang="en-US" sz="8300">
                <a:solidFill>
                  <a:srgbClr val="000000"/>
                </a:solidFill>
                <a:latin typeface="Gagalin"/>
                <a:ea typeface="Gagalin"/>
                <a:cs typeface="Gagalin"/>
                <a:sym typeface="Gagalin"/>
              </a:rPr>
              <a:t>Girvann Newmann algorithm</a:t>
            </a:r>
          </a:p>
        </p:txBody>
      </p:sp>
      <p:sp>
        <p:nvSpPr>
          <p:cNvPr name="TextBox 4" id="4"/>
          <p:cNvSpPr txBox="true"/>
          <p:nvPr/>
        </p:nvSpPr>
        <p:spPr>
          <a:xfrm rot="0">
            <a:off x="474247" y="2216696"/>
            <a:ext cx="17339507" cy="4462018"/>
          </a:xfrm>
          <a:prstGeom prst="rect">
            <a:avLst/>
          </a:prstGeom>
        </p:spPr>
        <p:txBody>
          <a:bodyPr anchor="t" rtlCol="false" tIns="0" lIns="0" bIns="0" rIns="0">
            <a:spAutoFit/>
          </a:bodyPr>
          <a:lstStyle/>
          <a:p>
            <a:pPr algn="l">
              <a:lnSpc>
                <a:spcPts val="5011"/>
              </a:lnSpc>
            </a:pPr>
            <a:r>
              <a:rPr lang="en-US" sz="3579" b="true">
                <a:solidFill>
                  <a:srgbClr val="000000"/>
                </a:solidFill>
                <a:latin typeface="Arial Bold"/>
                <a:ea typeface="Arial Bold"/>
                <a:cs typeface="Arial Bold"/>
                <a:sym typeface="Arial Bold"/>
              </a:rPr>
              <a:t>The Girvann Newmann algorithm detects communities by iteratively removing edges with the highest betweenness centrality. In our dataset, it identifies tightly-knit groups of teams that play more frequently against each other. The algorithm helps uncover conference-like structures within the football network. As edges are removed, the network splits into smaller components, revealing these communities. This method is useful for understanding the competitive and geographic groupings of teams.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5966" r="0" b="-45966"/>
            </a:stretch>
          </a:blipFill>
        </p:spPr>
      </p:sp>
      <p:sp>
        <p:nvSpPr>
          <p:cNvPr name="TextBox 3" id="3"/>
          <p:cNvSpPr txBox="true"/>
          <p:nvPr/>
        </p:nvSpPr>
        <p:spPr>
          <a:xfrm rot="0">
            <a:off x="2597795" y="-161925"/>
            <a:ext cx="13092410" cy="1417949"/>
          </a:xfrm>
          <a:prstGeom prst="rect">
            <a:avLst/>
          </a:prstGeom>
        </p:spPr>
        <p:txBody>
          <a:bodyPr anchor="t" rtlCol="false" tIns="0" lIns="0" bIns="0" rIns="0">
            <a:spAutoFit/>
          </a:bodyPr>
          <a:lstStyle/>
          <a:p>
            <a:pPr algn="ctr">
              <a:lnSpc>
                <a:spcPts val="11620"/>
              </a:lnSpc>
            </a:pPr>
            <a:r>
              <a:rPr lang="en-US" sz="8300">
                <a:solidFill>
                  <a:srgbClr val="000000"/>
                </a:solidFill>
                <a:latin typeface="Gagalin"/>
                <a:ea typeface="Gagalin"/>
                <a:cs typeface="Gagalin"/>
                <a:sym typeface="Gagalin"/>
              </a:rPr>
              <a:t>breadth first search (Bfs)</a:t>
            </a:r>
          </a:p>
        </p:txBody>
      </p:sp>
      <p:sp>
        <p:nvSpPr>
          <p:cNvPr name="TextBox 4" id="4"/>
          <p:cNvSpPr txBox="true"/>
          <p:nvPr/>
        </p:nvSpPr>
        <p:spPr>
          <a:xfrm rot="0">
            <a:off x="474247" y="2216696"/>
            <a:ext cx="17339507" cy="3833368"/>
          </a:xfrm>
          <a:prstGeom prst="rect">
            <a:avLst/>
          </a:prstGeom>
        </p:spPr>
        <p:txBody>
          <a:bodyPr anchor="t" rtlCol="false" tIns="0" lIns="0" bIns="0" rIns="0">
            <a:spAutoFit/>
          </a:bodyPr>
          <a:lstStyle/>
          <a:p>
            <a:pPr algn="l">
              <a:lnSpc>
                <a:spcPts val="5011"/>
              </a:lnSpc>
            </a:pPr>
            <a:r>
              <a:rPr lang="en-US" sz="3579" b="true">
                <a:solidFill>
                  <a:srgbClr val="000000"/>
                </a:solidFill>
                <a:latin typeface="Arial Bold"/>
                <a:ea typeface="Arial Bold"/>
                <a:cs typeface="Arial Bold"/>
                <a:sym typeface="Arial Bold"/>
              </a:rPr>
              <a:t>BFS explores the network layer by layer, starting from a given node (e.g., a football team) and visiting all neighboring nodes first. It helps find the shortest path in an unweighted graph. In our dataset, BFS reveals how quickly a team can reach other teams. It also helps understand the network's spread and connectivity. BFS is useful for analyzing the reachability of teams within the network.</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5966" r="0" b="-45966"/>
            </a:stretch>
          </a:blipFill>
        </p:spPr>
      </p:sp>
      <p:sp>
        <p:nvSpPr>
          <p:cNvPr name="TextBox 3" id="3"/>
          <p:cNvSpPr txBox="true"/>
          <p:nvPr/>
        </p:nvSpPr>
        <p:spPr>
          <a:xfrm rot="0">
            <a:off x="3218706" y="-161925"/>
            <a:ext cx="11850588" cy="1417949"/>
          </a:xfrm>
          <a:prstGeom prst="rect">
            <a:avLst/>
          </a:prstGeom>
        </p:spPr>
        <p:txBody>
          <a:bodyPr anchor="t" rtlCol="false" tIns="0" lIns="0" bIns="0" rIns="0">
            <a:spAutoFit/>
          </a:bodyPr>
          <a:lstStyle/>
          <a:p>
            <a:pPr algn="ctr">
              <a:lnSpc>
                <a:spcPts val="11620"/>
              </a:lnSpc>
            </a:pPr>
            <a:r>
              <a:rPr lang="en-US" sz="8300">
                <a:solidFill>
                  <a:srgbClr val="000000"/>
                </a:solidFill>
                <a:latin typeface="Gagalin"/>
                <a:ea typeface="Gagalin"/>
                <a:cs typeface="Gagalin"/>
                <a:sym typeface="Gagalin"/>
              </a:rPr>
              <a:t>DEPth first search (dfs)</a:t>
            </a:r>
          </a:p>
        </p:txBody>
      </p:sp>
      <p:sp>
        <p:nvSpPr>
          <p:cNvPr name="TextBox 4" id="4"/>
          <p:cNvSpPr txBox="true"/>
          <p:nvPr/>
        </p:nvSpPr>
        <p:spPr>
          <a:xfrm rot="0">
            <a:off x="474247" y="2216696"/>
            <a:ext cx="17339507" cy="3833368"/>
          </a:xfrm>
          <a:prstGeom prst="rect">
            <a:avLst/>
          </a:prstGeom>
        </p:spPr>
        <p:txBody>
          <a:bodyPr anchor="t" rtlCol="false" tIns="0" lIns="0" bIns="0" rIns="0">
            <a:spAutoFit/>
          </a:bodyPr>
          <a:lstStyle/>
          <a:p>
            <a:pPr algn="l">
              <a:lnSpc>
                <a:spcPts val="5011"/>
              </a:lnSpc>
            </a:pPr>
            <a:r>
              <a:rPr lang="en-US" sz="3579" b="true">
                <a:solidFill>
                  <a:srgbClr val="000000"/>
                </a:solidFill>
                <a:latin typeface="Arial Bold"/>
                <a:ea typeface="Arial Bold"/>
                <a:cs typeface="Arial Bold"/>
                <a:sym typeface="Arial Bold"/>
              </a:rPr>
              <a:t>DFS explores the network by going as deep as possible along each branch before backtracking. It helps identify connected regions and potential isolated subgroups. In our dataset, DFS uncovers the underlying structure of the network by traversing through teams' connections. It is effective in detecting clusters or paths between teams. DFS is valuable for understanding the hierarchical structure within the network.</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5966" r="0" b="-45966"/>
            </a:stretch>
          </a:blipFill>
        </p:spPr>
      </p:sp>
      <p:sp>
        <p:nvSpPr>
          <p:cNvPr name="Freeform 3" id="3"/>
          <p:cNvSpPr/>
          <p:nvPr/>
        </p:nvSpPr>
        <p:spPr>
          <a:xfrm flipH="false" flipV="false" rot="0">
            <a:off x="334588" y="1931124"/>
            <a:ext cx="10861418" cy="7168536"/>
          </a:xfrm>
          <a:custGeom>
            <a:avLst/>
            <a:gdLst/>
            <a:ahLst/>
            <a:cxnLst/>
            <a:rect r="r" b="b" t="t" l="l"/>
            <a:pathLst>
              <a:path h="7168536" w="10861418">
                <a:moveTo>
                  <a:pt x="0" y="0"/>
                </a:moveTo>
                <a:lnTo>
                  <a:pt x="10861417" y="0"/>
                </a:lnTo>
                <a:lnTo>
                  <a:pt x="10861417" y="7168535"/>
                </a:lnTo>
                <a:lnTo>
                  <a:pt x="0" y="7168535"/>
                </a:lnTo>
                <a:lnTo>
                  <a:pt x="0" y="0"/>
                </a:lnTo>
                <a:close/>
              </a:path>
            </a:pathLst>
          </a:custGeom>
          <a:blipFill>
            <a:blip r:embed="rId3"/>
            <a:stretch>
              <a:fillRect l="0" t="0" r="0" b="0"/>
            </a:stretch>
          </a:blipFill>
        </p:spPr>
      </p:sp>
      <p:sp>
        <p:nvSpPr>
          <p:cNvPr name="TextBox 4" id="4"/>
          <p:cNvSpPr txBox="true"/>
          <p:nvPr/>
        </p:nvSpPr>
        <p:spPr>
          <a:xfrm rot="0">
            <a:off x="2025923" y="-161925"/>
            <a:ext cx="14236154" cy="1417949"/>
          </a:xfrm>
          <a:prstGeom prst="rect">
            <a:avLst/>
          </a:prstGeom>
        </p:spPr>
        <p:txBody>
          <a:bodyPr anchor="t" rtlCol="false" tIns="0" lIns="0" bIns="0" rIns="0">
            <a:spAutoFit/>
          </a:bodyPr>
          <a:lstStyle/>
          <a:p>
            <a:pPr algn="ctr">
              <a:lnSpc>
                <a:spcPts val="11620"/>
              </a:lnSpc>
            </a:pPr>
            <a:r>
              <a:rPr lang="en-US" sz="8300">
                <a:solidFill>
                  <a:srgbClr val="000000"/>
                </a:solidFill>
                <a:latin typeface="Gagalin"/>
                <a:ea typeface="Gagalin"/>
                <a:cs typeface="Gagalin"/>
                <a:sym typeface="Gagalin"/>
              </a:rPr>
              <a:t>Edge betweenness centrality</a:t>
            </a:r>
          </a:p>
        </p:txBody>
      </p:sp>
      <p:sp>
        <p:nvSpPr>
          <p:cNvPr name="TextBox 5" id="5"/>
          <p:cNvSpPr txBox="true"/>
          <p:nvPr/>
        </p:nvSpPr>
        <p:spPr>
          <a:xfrm rot="0">
            <a:off x="11717832" y="1615603"/>
            <a:ext cx="6228327" cy="8127873"/>
          </a:xfrm>
          <a:prstGeom prst="rect">
            <a:avLst/>
          </a:prstGeom>
        </p:spPr>
        <p:txBody>
          <a:bodyPr anchor="t" rtlCol="false" tIns="0" lIns="0" bIns="0" rIns="0">
            <a:spAutoFit/>
          </a:bodyPr>
          <a:lstStyle/>
          <a:p>
            <a:pPr algn="l">
              <a:lnSpc>
                <a:spcPts val="4032"/>
              </a:lnSpc>
            </a:pPr>
            <a:r>
              <a:rPr lang="en-US" sz="2880" b="true">
                <a:solidFill>
                  <a:srgbClr val="000000"/>
                </a:solidFill>
                <a:latin typeface="Arial Bold"/>
                <a:ea typeface="Arial Bold"/>
                <a:cs typeface="Arial Bold"/>
                <a:sym typeface="Arial Bold"/>
              </a:rPr>
              <a:t>Edge betweenness centrality measures the importance of edges in connecting different parts of the network. In our dataset, edges with high betweenness centrality act as bridges between tightly connected groups of teams. These edges are critical for the flow of information or competition between teams. High betweenness centrality edges can reveal key matchups or rivalries within the football network. Identifying such edges helps in understanding the network's structure and key connections.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5966" r="0" b="-45966"/>
            </a:stretch>
          </a:blipFill>
        </p:spPr>
      </p:sp>
      <p:sp>
        <p:nvSpPr>
          <p:cNvPr name="Freeform 3" id="3"/>
          <p:cNvSpPr/>
          <p:nvPr/>
        </p:nvSpPr>
        <p:spPr>
          <a:xfrm flipH="false" flipV="false" rot="0">
            <a:off x="-300675" y="1653795"/>
            <a:ext cx="11189435" cy="6979410"/>
          </a:xfrm>
          <a:custGeom>
            <a:avLst/>
            <a:gdLst/>
            <a:ahLst/>
            <a:cxnLst/>
            <a:rect r="r" b="b" t="t" l="l"/>
            <a:pathLst>
              <a:path h="6979410" w="11189435">
                <a:moveTo>
                  <a:pt x="0" y="0"/>
                </a:moveTo>
                <a:lnTo>
                  <a:pt x="11189435" y="0"/>
                </a:lnTo>
                <a:lnTo>
                  <a:pt x="11189435" y="6979410"/>
                </a:lnTo>
                <a:lnTo>
                  <a:pt x="0" y="6979410"/>
                </a:lnTo>
                <a:lnTo>
                  <a:pt x="0" y="0"/>
                </a:lnTo>
                <a:close/>
              </a:path>
            </a:pathLst>
          </a:custGeom>
          <a:blipFill>
            <a:blip r:embed="rId3"/>
            <a:stretch>
              <a:fillRect l="0" t="0" r="0" b="0"/>
            </a:stretch>
          </a:blipFill>
        </p:spPr>
      </p:sp>
      <p:sp>
        <p:nvSpPr>
          <p:cNvPr name="TextBox 4" id="4"/>
          <p:cNvSpPr txBox="true"/>
          <p:nvPr/>
        </p:nvSpPr>
        <p:spPr>
          <a:xfrm rot="0">
            <a:off x="4923234" y="-161925"/>
            <a:ext cx="8441531" cy="1417949"/>
          </a:xfrm>
          <a:prstGeom prst="rect">
            <a:avLst/>
          </a:prstGeom>
        </p:spPr>
        <p:txBody>
          <a:bodyPr anchor="t" rtlCol="false" tIns="0" lIns="0" bIns="0" rIns="0">
            <a:spAutoFit/>
          </a:bodyPr>
          <a:lstStyle/>
          <a:p>
            <a:pPr algn="ctr">
              <a:lnSpc>
                <a:spcPts val="11620"/>
              </a:lnSpc>
            </a:pPr>
            <a:r>
              <a:rPr lang="en-US" sz="8300">
                <a:solidFill>
                  <a:srgbClr val="000000"/>
                </a:solidFill>
                <a:latin typeface="Gagalin"/>
                <a:ea typeface="Gagalin"/>
                <a:cs typeface="Gagalin"/>
                <a:sym typeface="Gagalin"/>
              </a:rPr>
              <a:t>KARTZ centrality</a:t>
            </a:r>
          </a:p>
        </p:txBody>
      </p:sp>
      <p:sp>
        <p:nvSpPr>
          <p:cNvPr name="TextBox 5" id="5"/>
          <p:cNvSpPr txBox="true"/>
          <p:nvPr/>
        </p:nvSpPr>
        <p:spPr>
          <a:xfrm rot="0">
            <a:off x="11117713" y="1501395"/>
            <a:ext cx="6924993" cy="7605268"/>
          </a:xfrm>
          <a:prstGeom prst="rect">
            <a:avLst/>
          </a:prstGeom>
        </p:spPr>
        <p:txBody>
          <a:bodyPr anchor="t" rtlCol="false" tIns="0" lIns="0" bIns="0" rIns="0">
            <a:spAutoFit/>
          </a:bodyPr>
          <a:lstStyle/>
          <a:p>
            <a:pPr algn="l">
              <a:lnSpc>
                <a:spcPts val="5012"/>
              </a:lnSpc>
            </a:pPr>
            <a:r>
              <a:rPr lang="en-US" sz="3580" b="true">
                <a:solidFill>
                  <a:srgbClr val="000000"/>
                </a:solidFill>
                <a:latin typeface="Arial Bold"/>
                <a:ea typeface="Arial Bold"/>
                <a:cs typeface="Arial Bold"/>
                <a:sym typeface="Arial Bold"/>
              </a:rPr>
              <a:t>Katz centrality measures the influence of a team based on both direct and indirect connections within the network. Teams with higher Katz centrality are more central, having strong ties with other influential teams. This metric helps identify key teams that play pivotal roles in connecting various parts of the football network.</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5966" r="0" b="-45966"/>
            </a:stretch>
          </a:blipFill>
        </p:spPr>
      </p:sp>
      <p:sp>
        <p:nvSpPr>
          <p:cNvPr name="TextBox 3" id="3"/>
          <p:cNvSpPr txBox="true"/>
          <p:nvPr/>
        </p:nvSpPr>
        <p:spPr>
          <a:xfrm rot="0">
            <a:off x="6130230" y="-161925"/>
            <a:ext cx="6027539" cy="1417949"/>
          </a:xfrm>
          <a:prstGeom prst="rect">
            <a:avLst/>
          </a:prstGeom>
        </p:spPr>
        <p:txBody>
          <a:bodyPr anchor="t" rtlCol="false" tIns="0" lIns="0" bIns="0" rIns="0">
            <a:spAutoFit/>
          </a:bodyPr>
          <a:lstStyle/>
          <a:p>
            <a:pPr algn="ctr">
              <a:lnSpc>
                <a:spcPts val="11620"/>
              </a:lnSpc>
            </a:pPr>
            <a:r>
              <a:rPr lang="en-US" sz="8300">
                <a:solidFill>
                  <a:srgbClr val="000000"/>
                </a:solidFill>
                <a:latin typeface="Gagalin"/>
                <a:ea typeface="Gagalin"/>
                <a:cs typeface="Gagalin"/>
                <a:sym typeface="Gagalin"/>
              </a:rPr>
              <a:t>core number</a:t>
            </a:r>
          </a:p>
        </p:txBody>
      </p:sp>
      <p:sp>
        <p:nvSpPr>
          <p:cNvPr name="TextBox 4" id="4"/>
          <p:cNvSpPr txBox="true"/>
          <p:nvPr/>
        </p:nvSpPr>
        <p:spPr>
          <a:xfrm rot="0">
            <a:off x="474247" y="2216696"/>
            <a:ext cx="17339507" cy="5719318"/>
          </a:xfrm>
          <a:prstGeom prst="rect">
            <a:avLst/>
          </a:prstGeom>
        </p:spPr>
        <p:txBody>
          <a:bodyPr anchor="t" rtlCol="false" tIns="0" lIns="0" bIns="0" rIns="0">
            <a:spAutoFit/>
          </a:bodyPr>
          <a:lstStyle/>
          <a:p>
            <a:pPr algn="l">
              <a:lnSpc>
                <a:spcPts val="5011"/>
              </a:lnSpc>
            </a:pPr>
            <a:r>
              <a:rPr lang="en-US" sz="3579" b="true">
                <a:solidFill>
                  <a:srgbClr val="000000"/>
                </a:solidFill>
                <a:latin typeface="Arial Bold"/>
                <a:ea typeface="Arial Bold"/>
                <a:cs typeface="Arial Bold"/>
                <a:sym typeface="Arial Bold"/>
              </a:rPr>
              <a:t>The core number of a node represents the largest k-core that the node belongs to in the network. A k-core is a subgraph where each node has at least k connections within the subgraph. Nodes with higher core numbers are more interconnected and play a central role in the network’s structure. In our dataset, core numbers help identify the most robust teams that are critical to the network's cohesion. These teams are likely to have a higher degree of connectivity and influence in the football network.</a:t>
            </a:r>
          </a:p>
          <a:p>
            <a:pPr algn="l">
              <a:lnSpc>
                <a:spcPts val="5011"/>
              </a:lnSpc>
            </a:pPr>
          </a:p>
          <a:p>
            <a:pPr algn="l">
              <a:lnSpc>
                <a:spcPts val="5011"/>
              </a:lnSpc>
            </a:pPr>
            <a:r>
              <a:rPr lang="en-US" sz="3579" b="true">
                <a:solidFill>
                  <a:srgbClr val="000000"/>
                </a:solidFill>
                <a:latin typeface="Arial Bold"/>
                <a:ea typeface="Arial Bold"/>
                <a:cs typeface="Arial Bold"/>
                <a:sym typeface="Arial Bold"/>
              </a:rPr>
              <a:t>Core number for each node : 8</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566" y="-1563003"/>
            <a:ext cx="23470534" cy="13413006"/>
          </a:xfrm>
          <a:custGeom>
            <a:avLst/>
            <a:gdLst/>
            <a:ahLst/>
            <a:cxnLst/>
            <a:rect r="r" b="b" t="t" l="l"/>
            <a:pathLst>
              <a:path h="13413006" w="23470534">
                <a:moveTo>
                  <a:pt x="0" y="0"/>
                </a:moveTo>
                <a:lnTo>
                  <a:pt x="23470533" y="0"/>
                </a:lnTo>
                <a:lnTo>
                  <a:pt x="23470533" y="13413006"/>
                </a:lnTo>
                <a:lnTo>
                  <a:pt x="0" y="13413006"/>
                </a:lnTo>
                <a:lnTo>
                  <a:pt x="0" y="0"/>
                </a:lnTo>
                <a:close/>
              </a:path>
            </a:pathLst>
          </a:custGeom>
          <a:blipFill>
            <a:blip r:embed="rId2">
              <a:alphaModFix amt="50000"/>
            </a:blip>
            <a:stretch>
              <a:fillRect l="0" t="-9603" r="0" b="-9603"/>
            </a:stretch>
          </a:blipFill>
        </p:spPr>
      </p:sp>
      <p:sp>
        <p:nvSpPr>
          <p:cNvPr name="TextBox 3" id="3"/>
          <p:cNvSpPr txBox="true"/>
          <p:nvPr/>
        </p:nvSpPr>
        <p:spPr>
          <a:xfrm rot="0">
            <a:off x="5235464" y="-180975"/>
            <a:ext cx="7511802" cy="1576069"/>
          </a:xfrm>
          <a:prstGeom prst="rect">
            <a:avLst/>
          </a:prstGeom>
        </p:spPr>
        <p:txBody>
          <a:bodyPr anchor="t" rtlCol="false" tIns="0" lIns="0" bIns="0" rIns="0">
            <a:spAutoFit/>
          </a:bodyPr>
          <a:lstStyle/>
          <a:p>
            <a:pPr algn="ctr">
              <a:lnSpc>
                <a:spcPts val="12880"/>
              </a:lnSpc>
            </a:pPr>
            <a:r>
              <a:rPr lang="en-US" sz="9200">
                <a:solidFill>
                  <a:srgbClr val="000000"/>
                </a:solidFill>
                <a:latin typeface="Gagalin"/>
                <a:ea typeface="Gagalin"/>
                <a:cs typeface="Gagalin"/>
                <a:sym typeface="Gagalin"/>
              </a:rPr>
              <a:t>TEAM MEMBERS</a:t>
            </a:r>
          </a:p>
        </p:txBody>
      </p:sp>
      <p:sp>
        <p:nvSpPr>
          <p:cNvPr name="TextBox 4" id="4"/>
          <p:cNvSpPr txBox="true"/>
          <p:nvPr/>
        </p:nvSpPr>
        <p:spPr>
          <a:xfrm rot="0">
            <a:off x="514350" y="2879647"/>
            <a:ext cx="17259300" cy="5083174"/>
          </a:xfrm>
          <a:prstGeom prst="rect">
            <a:avLst/>
          </a:prstGeom>
        </p:spPr>
        <p:txBody>
          <a:bodyPr anchor="t" rtlCol="false" tIns="0" lIns="0" bIns="0" rIns="0">
            <a:spAutoFit/>
          </a:bodyPr>
          <a:lstStyle/>
          <a:p>
            <a:pPr algn="l">
              <a:lnSpc>
                <a:spcPts val="10000"/>
              </a:lnSpc>
            </a:pPr>
            <a:r>
              <a:rPr lang="en-US" sz="5000" b="true">
                <a:solidFill>
                  <a:srgbClr val="000000"/>
                </a:solidFill>
                <a:latin typeface="Cooper Hewitt Heavy"/>
                <a:ea typeface="Cooper Hewitt Heavy"/>
                <a:cs typeface="Cooper Hewitt Heavy"/>
                <a:sym typeface="Cooper Hewitt Heavy"/>
              </a:rPr>
              <a:t>RAGHU       22BDS014</a:t>
            </a:r>
          </a:p>
          <a:p>
            <a:pPr algn="l">
              <a:lnSpc>
                <a:spcPts val="10000"/>
              </a:lnSpc>
            </a:pPr>
            <a:r>
              <a:rPr lang="en-US" sz="5000" b="true">
                <a:solidFill>
                  <a:srgbClr val="000000"/>
                </a:solidFill>
                <a:latin typeface="Cooper Hewitt Heavy"/>
                <a:ea typeface="Cooper Hewitt Heavy"/>
                <a:cs typeface="Cooper Hewitt Heavy"/>
                <a:sym typeface="Cooper Hewitt Heavy"/>
              </a:rPr>
              <a:t>SATHVIK   22BDS020</a:t>
            </a:r>
          </a:p>
          <a:p>
            <a:pPr algn="l">
              <a:lnSpc>
                <a:spcPts val="10000"/>
              </a:lnSpc>
            </a:pPr>
            <a:r>
              <a:rPr lang="en-US" sz="5000" b="true">
                <a:solidFill>
                  <a:srgbClr val="000000"/>
                </a:solidFill>
                <a:latin typeface="Cooper Hewitt Heavy"/>
                <a:ea typeface="Cooper Hewitt Heavy"/>
                <a:cs typeface="Cooper Hewitt Heavy"/>
                <a:sym typeface="Cooper Hewitt Heavy"/>
              </a:rPr>
              <a:t>RAJ              22BDS055</a:t>
            </a:r>
          </a:p>
          <a:p>
            <a:pPr algn="l">
              <a:lnSpc>
                <a:spcPts val="10000"/>
              </a:lnSpc>
            </a:pPr>
            <a:r>
              <a:rPr lang="en-US" sz="5000" b="true">
                <a:solidFill>
                  <a:srgbClr val="000000"/>
                </a:solidFill>
                <a:latin typeface="Cooper Hewitt Heavy"/>
                <a:ea typeface="Cooper Hewitt Heavy"/>
                <a:cs typeface="Cooper Hewitt Heavy"/>
                <a:sym typeface="Cooper Hewitt Heavy"/>
              </a:rPr>
              <a:t>SUHAAS    22BDS056</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5966" r="0" b="-45966"/>
            </a:stretch>
          </a:blipFill>
        </p:spPr>
      </p:sp>
      <p:sp>
        <p:nvSpPr>
          <p:cNvPr name="TextBox 3" id="3"/>
          <p:cNvSpPr txBox="true"/>
          <p:nvPr/>
        </p:nvSpPr>
        <p:spPr>
          <a:xfrm rot="0">
            <a:off x="6890742" y="-161925"/>
            <a:ext cx="4506516" cy="1417949"/>
          </a:xfrm>
          <a:prstGeom prst="rect">
            <a:avLst/>
          </a:prstGeom>
        </p:spPr>
        <p:txBody>
          <a:bodyPr anchor="t" rtlCol="false" tIns="0" lIns="0" bIns="0" rIns="0">
            <a:spAutoFit/>
          </a:bodyPr>
          <a:lstStyle/>
          <a:p>
            <a:pPr algn="ctr">
              <a:lnSpc>
                <a:spcPts val="11620"/>
              </a:lnSpc>
            </a:pPr>
            <a:r>
              <a:rPr lang="en-US" sz="8300">
                <a:solidFill>
                  <a:srgbClr val="000000"/>
                </a:solidFill>
                <a:latin typeface="Gagalin"/>
                <a:ea typeface="Gagalin"/>
                <a:cs typeface="Gagalin"/>
                <a:sym typeface="Gagalin"/>
              </a:rPr>
              <a:t>K-cliques</a:t>
            </a:r>
          </a:p>
        </p:txBody>
      </p:sp>
      <p:sp>
        <p:nvSpPr>
          <p:cNvPr name="TextBox 4" id="4"/>
          <p:cNvSpPr txBox="true"/>
          <p:nvPr/>
        </p:nvSpPr>
        <p:spPr>
          <a:xfrm rot="0">
            <a:off x="474247" y="2216696"/>
            <a:ext cx="17339507" cy="6976618"/>
          </a:xfrm>
          <a:prstGeom prst="rect">
            <a:avLst/>
          </a:prstGeom>
        </p:spPr>
        <p:txBody>
          <a:bodyPr anchor="t" rtlCol="false" tIns="0" lIns="0" bIns="0" rIns="0">
            <a:spAutoFit/>
          </a:bodyPr>
          <a:lstStyle/>
          <a:p>
            <a:pPr algn="l">
              <a:lnSpc>
                <a:spcPts val="5011"/>
              </a:lnSpc>
            </a:pPr>
            <a:r>
              <a:rPr lang="en-US" sz="3579" b="true">
                <a:solidFill>
                  <a:srgbClr val="000000"/>
                </a:solidFill>
                <a:latin typeface="Arial Bold"/>
                <a:ea typeface="Arial Bold"/>
                <a:cs typeface="Arial Bold"/>
                <a:sym typeface="Arial Bold"/>
              </a:rPr>
              <a:t>K-cliques in our dataset represent subgroups of teams that are fully connected to each other, where each team in the clique has direct connections with every other team. These cliques reveal tightly-knit groups of teams with strong interrelationships. A k-clique with a higher value of k indicates a more cohesive and influential group within the network. Identifying k-cliques helps us understand communities of teams that are highly collaborative or competitive. In our dataset, k-cliques highlight key clusters of teams that dominate the football network in terms of connectivity.</a:t>
            </a:r>
          </a:p>
          <a:p>
            <a:pPr algn="l">
              <a:lnSpc>
                <a:spcPts val="5011"/>
              </a:lnSpc>
            </a:pPr>
          </a:p>
          <a:p>
            <a:pPr algn="l">
              <a:lnSpc>
                <a:spcPts val="5011"/>
              </a:lnSpc>
            </a:pPr>
            <a:r>
              <a:rPr lang="en-US" sz="3579" b="true">
                <a:solidFill>
                  <a:srgbClr val="000000"/>
                </a:solidFill>
                <a:latin typeface="Arial Bold"/>
                <a:ea typeface="Arial Bold"/>
                <a:cs typeface="Arial Bold"/>
                <a:sym typeface="Arial Bold"/>
              </a:rPr>
              <a:t>Total number of 3-cliques found: 64</a:t>
            </a:r>
          </a:p>
          <a:p>
            <a:pPr algn="l">
              <a:lnSpc>
                <a:spcPts val="5011"/>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5966" r="0" b="-45966"/>
            </a:stretch>
          </a:blipFill>
        </p:spPr>
      </p:sp>
      <p:sp>
        <p:nvSpPr>
          <p:cNvPr name="TextBox 3" id="3"/>
          <p:cNvSpPr txBox="true"/>
          <p:nvPr/>
        </p:nvSpPr>
        <p:spPr>
          <a:xfrm rot="0">
            <a:off x="7237065" y="-161925"/>
            <a:ext cx="3813870" cy="1417949"/>
          </a:xfrm>
          <a:prstGeom prst="rect">
            <a:avLst/>
          </a:prstGeom>
        </p:spPr>
        <p:txBody>
          <a:bodyPr anchor="t" rtlCol="false" tIns="0" lIns="0" bIns="0" rIns="0">
            <a:spAutoFit/>
          </a:bodyPr>
          <a:lstStyle/>
          <a:p>
            <a:pPr algn="ctr">
              <a:lnSpc>
                <a:spcPts val="11620"/>
              </a:lnSpc>
            </a:pPr>
            <a:r>
              <a:rPr lang="en-US" sz="8300">
                <a:solidFill>
                  <a:srgbClr val="000000"/>
                </a:solidFill>
                <a:latin typeface="Gagalin"/>
                <a:ea typeface="Gagalin"/>
                <a:cs typeface="Gagalin"/>
                <a:sym typeface="Gagalin"/>
              </a:rPr>
              <a:t>K-clans</a:t>
            </a:r>
          </a:p>
        </p:txBody>
      </p:sp>
      <p:sp>
        <p:nvSpPr>
          <p:cNvPr name="TextBox 4" id="4"/>
          <p:cNvSpPr txBox="true"/>
          <p:nvPr/>
        </p:nvSpPr>
        <p:spPr>
          <a:xfrm rot="0">
            <a:off x="474247" y="2216696"/>
            <a:ext cx="17339507" cy="5719318"/>
          </a:xfrm>
          <a:prstGeom prst="rect">
            <a:avLst/>
          </a:prstGeom>
        </p:spPr>
        <p:txBody>
          <a:bodyPr anchor="t" rtlCol="false" tIns="0" lIns="0" bIns="0" rIns="0">
            <a:spAutoFit/>
          </a:bodyPr>
          <a:lstStyle/>
          <a:p>
            <a:pPr algn="l">
              <a:lnSpc>
                <a:spcPts val="5011"/>
              </a:lnSpc>
            </a:pPr>
            <a:r>
              <a:rPr lang="en-US" sz="3579" b="true">
                <a:solidFill>
                  <a:srgbClr val="000000"/>
                </a:solidFill>
                <a:latin typeface="Arial Bold"/>
                <a:ea typeface="Arial Bold"/>
                <a:cs typeface="Arial Bold"/>
                <a:sym typeface="Arial Bold"/>
              </a:rPr>
              <a:t>K-clans represent densely connected subgroups within the network, where each node in the subgroup is connected to at least k other nodes within the same group. This measure identifies tightly-knit clusters of teams that are highly interconnected. Teams within a k-clan have strong mutual interactions and significant local influence. In our dataset, k-clans highlight groups of teams that form close-knit, influential communities. The size and connectivity of these k-clans reveal important relationships in the football network’s structure.</a:t>
            </a:r>
          </a:p>
          <a:p>
            <a:pPr algn="l">
              <a:lnSpc>
                <a:spcPts val="5011"/>
              </a:lnSpc>
            </a:pPr>
          </a:p>
          <a:p>
            <a:pPr algn="l">
              <a:lnSpc>
                <a:spcPts val="5011"/>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5966" r="0" b="-45966"/>
            </a:stretch>
          </a:blipFill>
        </p:spPr>
      </p:sp>
      <p:sp>
        <p:nvSpPr>
          <p:cNvPr name="Freeform 3" id="3"/>
          <p:cNvSpPr/>
          <p:nvPr/>
        </p:nvSpPr>
        <p:spPr>
          <a:xfrm flipH="false" flipV="false" rot="0">
            <a:off x="216815" y="2076260"/>
            <a:ext cx="10503897" cy="7182040"/>
          </a:xfrm>
          <a:custGeom>
            <a:avLst/>
            <a:gdLst/>
            <a:ahLst/>
            <a:cxnLst/>
            <a:rect r="r" b="b" t="t" l="l"/>
            <a:pathLst>
              <a:path h="7182040" w="10503897">
                <a:moveTo>
                  <a:pt x="0" y="0"/>
                </a:moveTo>
                <a:lnTo>
                  <a:pt x="10503897" y="0"/>
                </a:lnTo>
                <a:lnTo>
                  <a:pt x="10503897" y="7182040"/>
                </a:lnTo>
                <a:lnTo>
                  <a:pt x="0" y="7182040"/>
                </a:lnTo>
                <a:lnTo>
                  <a:pt x="0" y="0"/>
                </a:lnTo>
                <a:close/>
              </a:path>
            </a:pathLst>
          </a:custGeom>
          <a:blipFill>
            <a:blip r:embed="rId3"/>
            <a:stretch>
              <a:fillRect l="0" t="0" r="0" b="0"/>
            </a:stretch>
          </a:blipFill>
        </p:spPr>
      </p:sp>
      <p:sp>
        <p:nvSpPr>
          <p:cNvPr name="TextBox 4" id="4"/>
          <p:cNvSpPr txBox="true"/>
          <p:nvPr/>
        </p:nvSpPr>
        <p:spPr>
          <a:xfrm rot="0">
            <a:off x="5468764" y="-161925"/>
            <a:ext cx="7350472" cy="1417949"/>
          </a:xfrm>
          <a:prstGeom prst="rect">
            <a:avLst/>
          </a:prstGeom>
        </p:spPr>
        <p:txBody>
          <a:bodyPr anchor="t" rtlCol="false" tIns="0" lIns="0" bIns="0" rIns="0">
            <a:spAutoFit/>
          </a:bodyPr>
          <a:lstStyle/>
          <a:p>
            <a:pPr algn="ctr">
              <a:lnSpc>
                <a:spcPts val="11620"/>
              </a:lnSpc>
            </a:pPr>
            <a:r>
              <a:rPr lang="en-US" sz="8300">
                <a:solidFill>
                  <a:srgbClr val="000000"/>
                </a:solidFill>
                <a:latin typeface="Gagalin"/>
                <a:ea typeface="Gagalin"/>
                <a:cs typeface="Gagalin"/>
                <a:sym typeface="Gagalin"/>
              </a:rPr>
              <a:t>louvian method</a:t>
            </a:r>
          </a:p>
        </p:txBody>
      </p:sp>
      <p:sp>
        <p:nvSpPr>
          <p:cNvPr name="TextBox 5" id="5"/>
          <p:cNvSpPr txBox="true"/>
          <p:nvPr/>
        </p:nvSpPr>
        <p:spPr>
          <a:xfrm rot="0">
            <a:off x="11117713" y="1501395"/>
            <a:ext cx="6924993" cy="8862568"/>
          </a:xfrm>
          <a:prstGeom prst="rect">
            <a:avLst/>
          </a:prstGeom>
        </p:spPr>
        <p:txBody>
          <a:bodyPr anchor="t" rtlCol="false" tIns="0" lIns="0" bIns="0" rIns="0">
            <a:spAutoFit/>
          </a:bodyPr>
          <a:lstStyle/>
          <a:p>
            <a:pPr algn="l">
              <a:lnSpc>
                <a:spcPts val="5012"/>
              </a:lnSpc>
            </a:pPr>
            <a:r>
              <a:rPr lang="en-US" sz="3580" b="true">
                <a:solidFill>
                  <a:srgbClr val="000000"/>
                </a:solidFill>
                <a:latin typeface="Arial Bold"/>
                <a:ea typeface="Arial Bold"/>
                <a:cs typeface="Arial Bold"/>
                <a:sym typeface="Arial Bold"/>
              </a:rPr>
              <a:t>The Louvain method is a community detection algorithm that identifies clusters of tightly connected teams in the network. It optimizes modularity, which measures the strength of divisions between communities. In our dataset, this method uncovers groups of teams that are more internally connected than with the rest of the network, revealing natural community structures.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5966" r="0" b="-45966"/>
            </a:stretch>
          </a:blipFill>
        </p:spPr>
      </p:sp>
      <p:sp>
        <p:nvSpPr>
          <p:cNvPr name="TextBox 3" id="3"/>
          <p:cNvSpPr txBox="true"/>
          <p:nvPr/>
        </p:nvSpPr>
        <p:spPr>
          <a:xfrm rot="0">
            <a:off x="3656186" y="-161925"/>
            <a:ext cx="10975628" cy="1417949"/>
          </a:xfrm>
          <a:prstGeom prst="rect">
            <a:avLst/>
          </a:prstGeom>
        </p:spPr>
        <p:txBody>
          <a:bodyPr anchor="t" rtlCol="false" tIns="0" lIns="0" bIns="0" rIns="0">
            <a:spAutoFit/>
          </a:bodyPr>
          <a:lstStyle/>
          <a:p>
            <a:pPr algn="ctr">
              <a:lnSpc>
                <a:spcPts val="11620"/>
              </a:lnSpc>
            </a:pPr>
            <a:r>
              <a:rPr lang="en-US" sz="8300">
                <a:solidFill>
                  <a:srgbClr val="000000"/>
                </a:solidFill>
                <a:latin typeface="Gagalin"/>
                <a:ea typeface="Gagalin"/>
                <a:cs typeface="Gagalin"/>
                <a:sym typeface="Gagalin"/>
              </a:rPr>
              <a:t>Watts-Strogatz model</a:t>
            </a:r>
          </a:p>
        </p:txBody>
      </p:sp>
      <p:sp>
        <p:nvSpPr>
          <p:cNvPr name="TextBox 4" id="4"/>
          <p:cNvSpPr txBox="true"/>
          <p:nvPr/>
        </p:nvSpPr>
        <p:spPr>
          <a:xfrm rot="0">
            <a:off x="474247" y="2216696"/>
            <a:ext cx="17339507" cy="8233918"/>
          </a:xfrm>
          <a:prstGeom prst="rect">
            <a:avLst/>
          </a:prstGeom>
        </p:spPr>
        <p:txBody>
          <a:bodyPr anchor="t" rtlCol="false" tIns="0" lIns="0" bIns="0" rIns="0">
            <a:spAutoFit/>
          </a:bodyPr>
          <a:lstStyle/>
          <a:p>
            <a:pPr algn="l">
              <a:lnSpc>
                <a:spcPts val="5011"/>
              </a:lnSpc>
            </a:pPr>
            <a:r>
              <a:rPr lang="en-US" sz="3579" b="true">
                <a:solidFill>
                  <a:srgbClr val="000000"/>
                </a:solidFill>
                <a:latin typeface="Arial Bold"/>
                <a:ea typeface="Arial Bold"/>
                <a:cs typeface="Arial Bold"/>
                <a:sym typeface="Arial Bold"/>
              </a:rPr>
              <a:t>The Watts-Strogatz model is a small-world network model that combines high clustering with short path lengths. In our dataset, applying this model would help simulate a network where teams are highly interconnected locally but can also quickly reach distant teams. This model is useful for capturing the real-world dynamics of football networks, where some teams are very close to each other, while others are far but still connected. It emphasizes the balance between local clustering and global connectivity. The Watts-Strogatz model can reveal the resilience and navigability of the network structure.</a:t>
            </a:r>
          </a:p>
          <a:p>
            <a:pPr algn="l">
              <a:lnSpc>
                <a:spcPts val="5011"/>
              </a:lnSpc>
            </a:pPr>
          </a:p>
          <a:p>
            <a:pPr algn="l">
              <a:lnSpc>
                <a:spcPts val="5011"/>
              </a:lnSpc>
            </a:pPr>
            <a:r>
              <a:rPr lang="en-US" sz="3579" b="true">
                <a:solidFill>
                  <a:srgbClr val="000000"/>
                </a:solidFill>
                <a:latin typeface="Arial Bold"/>
                <a:ea typeface="Arial Bold"/>
                <a:cs typeface="Arial Bold"/>
                <a:sym typeface="Arial Bold"/>
              </a:rPr>
              <a:t>Watt-Strogatz Graph Properties:</a:t>
            </a:r>
          </a:p>
          <a:p>
            <a:pPr algn="l">
              <a:lnSpc>
                <a:spcPts val="5011"/>
              </a:lnSpc>
            </a:pPr>
            <a:r>
              <a:rPr lang="en-US" sz="3579" b="true">
                <a:solidFill>
                  <a:srgbClr val="000000"/>
                </a:solidFill>
                <a:latin typeface="Arial Bold"/>
                <a:ea typeface="Arial Bold"/>
                <a:cs typeface="Arial Bold"/>
                <a:sym typeface="Arial Bold"/>
              </a:rPr>
              <a:t>Average Clustering Coefficient: 0.3577</a:t>
            </a:r>
          </a:p>
          <a:p>
            <a:pPr algn="l">
              <a:lnSpc>
                <a:spcPts val="5011"/>
              </a:lnSpc>
            </a:pPr>
            <a:r>
              <a:rPr lang="en-US" sz="3579" b="true">
                <a:solidFill>
                  <a:srgbClr val="000000"/>
                </a:solidFill>
                <a:latin typeface="Arial Bold"/>
                <a:ea typeface="Arial Bold"/>
                <a:cs typeface="Arial Bold"/>
                <a:sym typeface="Arial Bold"/>
              </a:rPr>
              <a:t>Average Path Length: 4.8711</a:t>
            </a:r>
          </a:p>
          <a:p>
            <a:pPr algn="l">
              <a:lnSpc>
                <a:spcPts val="5011"/>
              </a:lnSpc>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5966" r="0" b="-45966"/>
            </a:stretch>
          </a:blipFill>
        </p:spPr>
      </p:sp>
      <p:sp>
        <p:nvSpPr>
          <p:cNvPr name="Freeform 3" id="3"/>
          <p:cNvSpPr/>
          <p:nvPr/>
        </p:nvSpPr>
        <p:spPr>
          <a:xfrm flipH="false" flipV="false" rot="0">
            <a:off x="3283867" y="1256024"/>
            <a:ext cx="11253553" cy="9030976"/>
          </a:xfrm>
          <a:custGeom>
            <a:avLst/>
            <a:gdLst/>
            <a:ahLst/>
            <a:cxnLst/>
            <a:rect r="r" b="b" t="t" l="l"/>
            <a:pathLst>
              <a:path h="9030976" w="11253553">
                <a:moveTo>
                  <a:pt x="0" y="0"/>
                </a:moveTo>
                <a:lnTo>
                  <a:pt x="11253554" y="0"/>
                </a:lnTo>
                <a:lnTo>
                  <a:pt x="11253554" y="9030976"/>
                </a:lnTo>
                <a:lnTo>
                  <a:pt x="0" y="9030976"/>
                </a:lnTo>
                <a:lnTo>
                  <a:pt x="0" y="0"/>
                </a:lnTo>
                <a:close/>
              </a:path>
            </a:pathLst>
          </a:custGeom>
          <a:blipFill>
            <a:blip r:embed="rId3"/>
            <a:stretch>
              <a:fillRect l="0" t="0" r="0" b="0"/>
            </a:stretch>
          </a:blipFill>
        </p:spPr>
      </p:sp>
      <p:sp>
        <p:nvSpPr>
          <p:cNvPr name="TextBox 4" id="4"/>
          <p:cNvSpPr txBox="true"/>
          <p:nvPr/>
        </p:nvSpPr>
        <p:spPr>
          <a:xfrm rot="0">
            <a:off x="3656186" y="-161925"/>
            <a:ext cx="10975628" cy="1417949"/>
          </a:xfrm>
          <a:prstGeom prst="rect">
            <a:avLst/>
          </a:prstGeom>
        </p:spPr>
        <p:txBody>
          <a:bodyPr anchor="t" rtlCol="false" tIns="0" lIns="0" bIns="0" rIns="0">
            <a:spAutoFit/>
          </a:bodyPr>
          <a:lstStyle/>
          <a:p>
            <a:pPr algn="ctr">
              <a:lnSpc>
                <a:spcPts val="11620"/>
              </a:lnSpc>
            </a:pPr>
            <a:r>
              <a:rPr lang="en-US" sz="8300">
                <a:solidFill>
                  <a:srgbClr val="000000"/>
                </a:solidFill>
                <a:latin typeface="Gagalin"/>
                <a:ea typeface="Gagalin"/>
                <a:cs typeface="Gagalin"/>
                <a:sym typeface="Gagalin"/>
              </a:rPr>
              <a:t>Watts-Strogatz model</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5966" r="0" b="-45966"/>
            </a:stretch>
          </a:blipFill>
        </p:spPr>
      </p:sp>
      <p:sp>
        <p:nvSpPr>
          <p:cNvPr name="TextBox 3" id="3"/>
          <p:cNvSpPr txBox="true"/>
          <p:nvPr/>
        </p:nvSpPr>
        <p:spPr>
          <a:xfrm rot="0">
            <a:off x="3328839" y="-161925"/>
            <a:ext cx="11630323" cy="1417949"/>
          </a:xfrm>
          <a:prstGeom prst="rect">
            <a:avLst/>
          </a:prstGeom>
        </p:spPr>
        <p:txBody>
          <a:bodyPr anchor="t" rtlCol="false" tIns="0" lIns="0" bIns="0" rIns="0">
            <a:spAutoFit/>
          </a:bodyPr>
          <a:lstStyle/>
          <a:p>
            <a:pPr algn="ctr">
              <a:lnSpc>
                <a:spcPts val="11620"/>
              </a:lnSpc>
            </a:pPr>
            <a:r>
              <a:rPr lang="en-US" sz="8300">
                <a:solidFill>
                  <a:srgbClr val="000000"/>
                </a:solidFill>
                <a:latin typeface="Gagalin"/>
                <a:ea typeface="Gagalin"/>
                <a:cs typeface="Gagalin"/>
                <a:sym typeface="Gagalin"/>
              </a:rPr>
              <a:t>Barabási-Albert model </a:t>
            </a:r>
          </a:p>
        </p:txBody>
      </p:sp>
      <p:sp>
        <p:nvSpPr>
          <p:cNvPr name="TextBox 4" id="4"/>
          <p:cNvSpPr txBox="true"/>
          <p:nvPr/>
        </p:nvSpPr>
        <p:spPr>
          <a:xfrm rot="0">
            <a:off x="474247" y="1453520"/>
            <a:ext cx="17339507" cy="9491218"/>
          </a:xfrm>
          <a:prstGeom prst="rect">
            <a:avLst/>
          </a:prstGeom>
        </p:spPr>
        <p:txBody>
          <a:bodyPr anchor="t" rtlCol="false" tIns="0" lIns="0" bIns="0" rIns="0">
            <a:spAutoFit/>
          </a:bodyPr>
          <a:lstStyle/>
          <a:p>
            <a:pPr algn="l">
              <a:lnSpc>
                <a:spcPts val="5011"/>
              </a:lnSpc>
            </a:pPr>
            <a:r>
              <a:rPr lang="en-US" sz="3579" b="true">
                <a:solidFill>
                  <a:srgbClr val="000000"/>
                </a:solidFill>
                <a:latin typeface="Arial Bold"/>
                <a:ea typeface="Arial Bold"/>
                <a:cs typeface="Arial Bold"/>
                <a:sym typeface="Arial Bold"/>
              </a:rPr>
              <a:t>The Barabási-Albert model generates scale-free networks, where nodes are more likely to connect to already well-connected nodes. In our dataset, this model helps simulate the preferential attachment phenomenon observed in the American College Football Network, where some teams have significantly more connections than others. This model highlights the presence of "hub" teams that dominate the network in terms of interactions. By applying this model, we can better understand how teams attract connections over time, leading to a power-law distribution of node degrees. This structure reflects the natural evolution of team interactions and how certain teams gain prominence in the network.</a:t>
            </a:r>
          </a:p>
          <a:p>
            <a:pPr algn="l">
              <a:lnSpc>
                <a:spcPts val="5011"/>
              </a:lnSpc>
            </a:pPr>
          </a:p>
          <a:p>
            <a:pPr algn="l">
              <a:lnSpc>
                <a:spcPts val="5011"/>
              </a:lnSpc>
            </a:pPr>
            <a:r>
              <a:rPr lang="en-US" sz="3579" b="true">
                <a:solidFill>
                  <a:srgbClr val="000000"/>
                </a:solidFill>
                <a:latin typeface="Arial Bold"/>
                <a:ea typeface="Arial Bold"/>
                <a:cs typeface="Arial Bold"/>
                <a:sym typeface="Arial Bold"/>
              </a:rPr>
              <a:t>Barabási-Albert Graph Properties:</a:t>
            </a:r>
          </a:p>
          <a:p>
            <a:pPr algn="l">
              <a:lnSpc>
                <a:spcPts val="5011"/>
              </a:lnSpc>
            </a:pPr>
            <a:r>
              <a:rPr lang="en-US" sz="3579" b="true">
                <a:solidFill>
                  <a:srgbClr val="000000"/>
                </a:solidFill>
                <a:latin typeface="Arial Bold"/>
                <a:ea typeface="Arial Bold"/>
                <a:cs typeface="Arial Bold"/>
                <a:sym typeface="Arial Bold"/>
              </a:rPr>
              <a:t>Average Clustering Coefficient: 0.1039</a:t>
            </a:r>
          </a:p>
          <a:p>
            <a:pPr algn="l">
              <a:lnSpc>
                <a:spcPts val="5011"/>
              </a:lnSpc>
            </a:pPr>
            <a:r>
              <a:rPr lang="en-US" sz="3579" b="true">
                <a:solidFill>
                  <a:srgbClr val="000000"/>
                </a:solidFill>
                <a:latin typeface="Arial Bold"/>
                <a:ea typeface="Arial Bold"/>
                <a:cs typeface="Arial Bold"/>
                <a:sym typeface="Arial Bold"/>
              </a:rPr>
              <a:t>Average Path Length: 3.0093</a:t>
            </a:r>
          </a:p>
          <a:p>
            <a:pPr algn="l">
              <a:lnSpc>
                <a:spcPts val="5011"/>
              </a:lnSpc>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5966" r="0" b="-45966"/>
            </a:stretch>
          </a:blipFill>
        </p:spPr>
      </p:sp>
      <p:sp>
        <p:nvSpPr>
          <p:cNvPr name="Freeform 3" id="3"/>
          <p:cNvSpPr/>
          <p:nvPr/>
        </p:nvSpPr>
        <p:spPr>
          <a:xfrm flipH="false" flipV="false" rot="0">
            <a:off x="3178536" y="1463008"/>
            <a:ext cx="11218604" cy="9030976"/>
          </a:xfrm>
          <a:custGeom>
            <a:avLst/>
            <a:gdLst/>
            <a:ahLst/>
            <a:cxnLst/>
            <a:rect r="r" b="b" t="t" l="l"/>
            <a:pathLst>
              <a:path h="9030976" w="11218604">
                <a:moveTo>
                  <a:pt x="0" y="0"/>
                </a:moveTo>
                <a:lnTo>
                  <a:pt x="11218604" y="0"/>
                </a:lnTo>
                <a:lnTo>
                  <a:pt x="11218604" y="9030976"/>
                </a:lnTo>
                <a:lnTo>
                  <a:pt x="0" y="9030976"/>
                </a:lnTo>
                <a:lnTo>
                  <a:pt x="0" y="0"/>
                </a:lnTo>
                <a:close/>
              </a:path>
            </a:pathLst>
          </a:custGeom>
          <a:blipFill>
            <a:blip r:embed="rId3"/>
            <a:stretch>
              <a:fillRect l="0" t="0" r="0" b="0"/>
            </a:stretch>
          </a:blipFill>
        </p:spPr>
      </p:sp>
      <p:sp>
        <p:nvSpPr>
          <p:cNvPr name="TextBox 4" id="4"/>
          <p:cNvSpPr txBox="true"/>
          <p:nvPr/>
        </p:nvSpPr>
        <p:spPr>
          <a:xfrm rot="0">
            <a:off x="3328839" y="-161925"/>
            <a:ext cx="11630323" cy="1417949"/>
          </a:xfrm>
          <a:prstGeom prst="rect">
            <a:avLst/>
          </a:prstGeom>
        </p:spPr>
        <p:txBody>
          <a:bodyPr anchor="t" rtlCol="false" tIns="0" lIns="0" bIns="0" rIns="0">
            <a:spAutoFit/>
          </a:bodyPr>
          <a:lstStyle/>
          <a:p>
            <a:pPr algn="ctr">
              <a:lnSpc>
                <a:spcPts val="11620"/>
              </a:lnSpc>
            </a:pPr>
            <a:r>
              <a:rPr lang="en-US" sz="8300">
                <a:solidFill>
                  <a:srgbClr val="000000"/>
                </a:solidFill>
                <a:latin typeface="Gagalin"/>
                <a:ea typeface="Gagalin"/>
                <a:cs typeface="Gagalin"/>
                <a:sym typeface="Gagalin"/>
              </a:rPr>
              <a:t>Barabási-Albert model </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5966" r="0" b="-45966"/>
            </a:stretch>
          </a:blipFill>
        </p:spPr>
      </p:sp>
      <p:sp>
        <p:nvSpPr>
          <p:cNvPr name="Freeform 3" id="3"/>
          <p:cNvSpPr/>
          <p:nvPr/>
        </p:nvSpPr>
        <p:spPr>
          <a:xfrm flipH="false" flipV="false" rot="0">
            <a:off x="2088550" y="1256024"/>
            <a:ext cx="14110901" cy="9030976"/>
          </a:xfrm>
          <a:custGeom>
            <a:avLst/>
            <a:gdLst/>
            <a:ahLst/>
            <a:cxnLst/>
            <a:rect r="r" b="b" t="t" l="l"/>
            <a:pathLst>
              <a:path h="9030976" w="14110901">
                <a:moveTo>
                  <a:pt x="0" y="0"/>
                </a:moveTo>
                <a:lnTo>
                  <a:pt x="14110900" y="0"/>
                </a:lnTo>
                <a:lnTo>
                  <a:pt x="14110900" y="9030976"/>
                </a:lnTo>
                <a:lnTo>
                  <a:pt x="0" y="9030976"/>
                </a:lnTo>
                <a:lnTo>
                  <a:pt x="0" y="0"/>
                </a:lnTo>
                <a:close/>
              </a:path>
            </a:pathLst>
          </a:custGeom>
          <a:blipFill>
            <a:blip r:embed="rId3"/>
            <a:stretch>
              <a:fillRect l="0" t="0" r="0" b="0"/>
            </a:stretch>
          </a:blipFill>
        </p:spPr>
      </p:sp>
      <p:sp>
        <p:nvSpPr>
          <p:cNvPr name="TextBox 4" id="4"/>
          <p:cNvSpPr txBox="true"/>
          <p:nvPr/>
        </p:nvSpPr>
        <p:spPr>
          <a:xfrm rot="0">
            <a:off x="3328839" y="-161925"/>
            <a:ext cx="11630323" cy="1417949"/>
          </a:xfrm>
          <a:prstGeom prst="rect">
            <a:avLst/>
          </a:prstGeom>
        </p:spPr>
        <p:txBody>
          <a:bodyPr anchor="t" rtlCol="false" tIns="0" lIns="0" bIns="0" rIns="0">
            <a:spAutoFit/>
          </a:bodyPr>
          <a:lstStyle/>
          <a:p>
            <a:pPr algn="ctr">
              <a:lnSpc>
                <a:spcPts val="11620"/>
              </a:lnSpc>
            </a:pPr>
            <a:r>
              <a:rPr lang="en-US" sz="8300">
                <a:solidFill>
                  <a:srgbClr val="000000"/>
                </a:solidFill>
                <a:latin typeface="Gagalin"/>
                <a:ea typeface="Gagalin"/>
                <a:cs typeface="Gagalin"/>
                <a:sym typeface="Gagalin"/>
              </a:rPr>
              <a:t>Barabási-Albert model </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221150" y="2910239"/>
            <a:ext cx="17845700" cy="6348061"/>
          </a:xfrm>
          <a:prstGeom prst="rect">
            <a:avLst/>
          </a:prstGeom>
        </p:spPr>
        <p:txBody>
          <a:bodyPr anchor="t" rtlCol="false" tIns="0" lIns="0" bIns="0" rIns="0">
            <a:spAutoFit/>
          </a:bodyPr>
          <a:lstStyle/>
          <a:p>
            <a:pPr algn="l">
              <a:lnSpc>
                <a:spcPts val="5006"/>
              </a:lnSpc>
            </a:pPr>
          </a:p>
          <a:p>
            <a:pPr algn="l">
              <a:lnSpc>
                <a:spcPts val="5006"/>
              </a:lnSpc>
            </a:pPr>
            <a:r>
              <a:rPr lang="en-US" sz="3576" b="true">
                <a:solidFill>
                  <a:srgbClr val="BFFFF8"/>
                </a:solidFill>
                <a:latin typeface="Arial Bold"/>
                <a:ea typeface="Arial Bold"/>
                <a:cs typeface="Arial Bold"/>
                <a:sym typeface="Arial Bold"/>
              </a:rPr>
              <a:t>This analysis of the American College Football network has provided valuable insights into the structure and importance of teams within the network. Through various centrality measures, we identified key universities that play crucial roles in connecting different conferences, efficiently reaching other teams, and influencing the overall network. The findings highlight the interconnectedness of teams and the strategic positioning of key players in shaping the outcomes of games and the dynamics within college football. This understanding is essential for improving game scheduling, team strategy, and enhancing the competitive landscape of college football.</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18577" y="2663834"/>
            <a:ext cx="14713263" cy="4146465"/>
          </a:xfrm>
          <a:custGeom>
            <a:avLst/>
            <a:gdLst/>
            <a:ahLst/>
            <a:cxnLst/>
            <a:rect r="r" b="b" t="t" l="l"/>
            <a:pathLst>
              <a:path h="4146465" w="14713263">
                <a:moveTo>
                  <a:pt x="0" y="0"/>
                </a:moveTo>
                <a:lnTo>
                  <a:pt x="14713263" y="0"/>
                </a:lnTo>
                <a:lnTo>
                  <a:pt x="14713263" y="4146465"/>
                </a:lnTo>
                <a:lnTo>
                  <a:pt x="0" y="41464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3368053" y="-175483"/>
            <a:ext cx="11195745" cy="1576069"/>
          </a:xfrm>
          <a:prstGeom prst="rect">
            <a:avLst/>
          </a:prstGeom>
        </p:spPr>
        <p:txBody>
          <a:bodyPr anchor="t" rtlCol="false" tIns="0" lIns="0" bIns="0" rIns="0">
            <a:spAutoFit/>
          </a:bodyPr>
          <a:lstStyle/>
          <a:p>
            <a:pPr algn="ctr">
              <a:lnSpc>
                <a:spcPts val="12880"/>
              </a:lnSpc>
            </a:pPr>
            <a:r>
              <a:rPr lang="en-US" sz="9200">
                <a:solidFill>
                  <a:srgbClr val="000000"/>
                </a:solidFill>
                <a:latin typeface="Gagalin"/>
                <a:ea typeface="Gagalin"/>
                <a:cs typeface="Gagalin"/>
                <a:sym typeface="Gagalin"/>
              </a:rPr>
              <a:t>ABOUT  THE  DATASET </a:t>
            </a:r>
          </a:p>
        </p:txBody>
      </p:sp>
      <p:sp>
        <p:nvSpPr>
          <p:cNvPr name="TextBox 4" id="4"/>
          <p:cNvSpPr txBox="true"/>
          <p:nvPr/>
        </p:nvSpPr>
        <p:spPr>
          <a:xfrm rot="0">
            <a:off x="361715" y="1872392"/>
            <a:ext cx="17259300" cy="7137400"/>
          </a:xfrm>
          <a:prstGeom prst="rect">
            <a:avLst/>
          </a:prstGeom>
        </p:spPr>
        <p:txBody>
          <a:bodyPr anchor="t" rtlCol="false" tIns="0" lIns="0" bIns="0" rIns="0">
            <a:spAutoFit/>
          </a:bodyPr>
          <a:lstStyle/>
          <a:p>
            <a:pPr algn="l">
              <a:lnSpc>
                <a:spcPts val="5599"/>
              </a:lnSpc>
            </a:pPr>
            <a:r>
              <a:rPr lang="en-US" sz="3999" b="true">
                <a:solidFill>
                  <a:srgbClr val="000000"/>
                </a:solidFill>
                <a:latin typeface="Cooper Hewitt Bold"/>
                <a:ea typeface="Cooper Hewitt Bold"/>
                <a:cs typeface="Cooper Hewitt Bold"/>
                <a:sym typeface="Cooper Hewitt Bold"/>
              </a:rPr>
              <a:t>Dataset Description</a:t>
            </a:r>
            <a:r>
              <a:rPr lang="en-US" sz="3999">
                <a:solidFill>
                  <a:srgbClr val="000000"/>
                </a:solidFill>
                <a:latin typeface="Cooper Hewitt"/>
                <a:ea typeface="Cooper Hewitt"/>
                <a:cs typeface="Cooper Hewitt"/>
                <a:sym typeface="Cooper Hewitt"/>
              </a:rPr>
              <a:t> </a:t>
            </a:r>
            <a:r>
              <a:rPr lang="en-US" sz="3999" b="true">
                <a:solidFill>
                  <a:srgbClr val="000000"/>
                </a:solidFill>
                <a:latin typeface="Cooper Hewitt Bold"/>
                <a:ea typeface="Cooper Hewitt Bold"/>
                <a:cs typeface="Cooper Hewitt Bold"/>
                <a:sym typeface="Cooper Hewitt Bold"/>
              </a:rPr>
              <a:t>:</a:t>
            </a:r>
            <a:r>
              <a:rPr lang="en-US" sz="3999">
                <a:solidFill>
                  <a:srgbClr val="000000"/>
                </a:solidFill>
                <a:latin typeface="Cooper Hewitt"/>
                <a:ea typeface="Cooper Hewitt"/>
                <a:cs typeface="Cooper Hewitt"/>
                <a:sym typeface="Cooper Hewitt"/>
              </a:rPr>
              <a:t> The American College Football dataset</a:t>
            </a:r>
          </a:p>
          <a:p>
            <a:pPr algn="l">
              <a:lnSpc>
                <a:spcPts val="5599"/>
              </a:lnSpc>
            </a:pPr>
            <a:r>
              <a:rPr lang="en-US" sz="3999">
                <a:solidFill>
                  <a:srgbClr val="000000"/>
                </a:solidFill>
                <a:latin typeface="Cooper Hewitt"/>
                <a:ea typeface="Cooper Hewitt"/>
                <a:cs typeface="Cooper Hewitt"/>
                <a:sym typeface="Cooper Hewitt"/>
              </a:rPr>
              <a:t>This dataset provides a graph-based representation of the network of football games between Division IA colleges in Fall 2000, capturing which universities played against each other</a:t>
            </a:r>
          </a:p>
          <a:p>
            <a:pPr algn="l">
              <a:lnSpc>
                <a:spcPts val="5599"/>
              </a:lnSpc>
            </a:pPr>
          </a:p>
          <a:p>
            <a:pPr algn="l">
              <a:lnSpc>
                <a:spcPts val="5599"/>
              </a:lnSpc>
            </a:pPr>
            <a:r>
              <a:rPr lang="en-US" sz="3999" b="true">
                <a:solidFill>
                  <a:srgbClr val="000000"/>
                </a:solidFill>
                <a:latin typeface="Cooper Hewitt Bold"/>
                <a:ea typeface="Cooper Hewitt Bold"/>
                <a:cs typeface="Cooper Hewitt Bold"/>
                <a:sym typeface="Cooper Hewitt Bold"/>
              </a:rPr>
              <a:t>Graph Representation :</a:t>
            </a:r>
            <a:r>
              <a:rPr lang="en-US" sz="3999">
                <a:solidFill>
                  <a:srgbClr val="000000"/>
                </a:solidFill>
                <a:latin typeface="Cooper Hewitt"/>
                <a:ea typeface="Cooper Hewitt"/>
                <a:cs typeface="Cooper Hewitt"/>
                <a:sym typeface="Cooper Hewitt"/>
              </a:rPr>
              <a:t> The dataset is represented as an undirected graph where nodes correspond to teams and edges correspond to games. The teams are grouped by conference, and the dataset highlights the intra-conference and inter-conference games, making it useful for exploring community structures within the network.</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361715" y="1872392"/>
            <a:ext cx="17259300" cy="5727700"/>
          </a:xfrm>
          <a:prstGeom prst="rect">
            <a:avLst/>
          </a:prstGeom>
        </p:spPr>
        <p:txBody>
          <a:bodyPr anchor="t" rtlCol="false" tIns="0" lIns="0" bIns="0" rIns="0">
            <a:spAutoFit/>
          </a:bodyPr>
          <a:lstStyle/>
          <a:p>
            <a:pPr algn="l">
              <a:lnSpc>
                <a:spcPts val="5599"/>
              </a:lnSpc>
            </a:pPr>
            <a:r>
              <a:rPr lang="en-US" sz="3999" b="true">
                <a:solidFill>
                  <a:srgbClr val="000000"/>
                </a:solidFill>
                <a:latin typeface="Cooper Hewitt Bold"/>
                <a:ea typeface="Cooper Hewitt Bold"/>
                <a:cs typeface="Cooper Hewitt Bold"/>
                <a:sym typeface="Cooper Hewitt Bold"/>
              </a:rPr>
              <a:t>Nodes : </a:t>
            </a:r>
            <a:r>
              <a:rPr lang="en-US" sz="3999">
                <a:solidFill>
                  <a:srgbClr val="000000"/>
                </a:solidFill>
                <a:latin typeface="Cooper Hewitt"/>
                <a:ea typeface="Cooper Hewitt"/>
                <a:cs typeface="Cooper Hewitt"/>
                <a:sym typeface="Cooper Hewitt"/>
              </a:rPr>
              <a:t>Each node in the dataset represents a college football team. The dataset includes teams from various conferences in the NCAA (National Collegiate Athletic Association) league.</a:t>
            </a:r>
          </a:p>
          <a:p>
            <a:pPr algn="l">
              <a:lnSpc>
                <a:spcPts val="5599"/>
              </a:lnSpc>
            </a:pPr>
            <a:r>
              <a:rPr lang="en-US" sz="3999" b="true">
                <a:solidFill>
                  <a:srgbClr val="000000"/>
                </a:solidFill>
                <a:latin typeface="Cooper Hewitt Bold"/>
                <a:ea typeface="Cooper Hewitt Bold"/>
                <a:cs typeface="Cooper Hewitt Bold"/>
                <a:sym typeface="Cooper Hewitt Bold"/>
              </a:rPr>
              <a:t>Number of nodes : 115</a:t>
            </a:r>
          </a:p>
          <a:p>
            <a:pPr algn="l">
              <a:lnSpc>
                <a:spcPts val="5599"/>
              </a:lnSpc>
            </a:pPr>
          </a:p>
          <a:p>
            <a:pPr algn="l">
              <a:lnSpc>
                <a:spcPts val="5599"/>
              </a:lnSpc>
            </a:pPr>
            <a:r>
              <a:rPr lang="en-US" sz="3999" b="true">
                <a:solidFill>
                  <a:srgbClr val="000000"/>
                </a:solidFill>
                <a:latin typeface="Cooper Hewitt Bold"/>
                <a:ea typeface="Cooper Hewitt Bold"/>
                <a:cs typeface="Cooper Hewitt Bold"/>
                <a:sym typeface="Cooper Hewitt Bold"/>
              </a:rPr>
              <a:t>Edges : </a:t>
            </a:r>
            <a:r>
              <a:rPr lang="en-US" sz="3999">
                <a:solidFill>
                  <a:srgbClr val="000000"/>
                </a:solidFill>
                <a:latin typeface="Cooper Hewitt"/>
                <a:ea typeface="Cooper Hewitt"/>
                <a:cs typeface="Cooper Hewitt"/>
                <a:sym typeface="Cooper Hewitt"/>
              </a:rPr>
              <a:t>Edges represent games played between two teams. An edge connects two nodes (teams) if they played against each other in that season.</a:t>
            </a:r>
          </a:p>
          <a:p>
            <a:pPr algn="l">
              <a:lnSpc>
                <a:spcPts val="5599"/>
              </a:lnSpc>
            </a:pPr>
            <a:r>
              <a:rPr lang="en-US" sz="3999" b="true">
                <a:solidFill>
                  <a:srgbClr val="000000"/>
                </a:solidFill>
                <a:latin typeface="Cooper Hewitt Bold"/>
                <a:ea typeface="Cooper Hewitt Bold"/>
                <a:cs typeface="Cooper Hewitt Bold"/>
                <a:sym typeface="Cooper Hewitt Bold"/>
              </a:rPr>
              <a:t>Number of edges : 613</a:t>
            </a:r>
          </a:p>
        </p:txBody>
      </p:sp>
      <p:sp>
        <p:nvSpPr>
          <p:cNvPr name="TextBox 4" id="4"/>
          <p:cNvSpPr txBox="true"/>
          <p:nvPr/>
        </p:nvSpPr>
        <p:spPr>
          <a:xfrm rot="0">
            <a:off x="3368053" y="-175483"/>
            <a:ext cx="11195745" cy="1576069"/>
          </a:xfrm>
          <a:prstGeom prst="rect">
            <a:avLst/>
          </a:prstGeom>
        </p:spPr>
        <p:txBody>
          <a:bodyPr anchor="t" rtlCol="false" tIns="0" lIns="0" bIns="0" rIns="0">
            <a:spAutoFit/>
          </a:bodyPr>
          <a:lstStyle/>
          <a:p>
            <a:pPr algn="ctr">
              <a:lnSpc>
                <a:spcPts val="12880"/>
              </a:lnSpc>
            </a:pPr>
            <a:r>
              <a:rPr lang="en-US" sz="9200">
                <a:solidFill>
                  <a:srgbClr val="000000"/>
                </a:solidFill>
                <a:latin typeface="Gagalin"/>
                <a:ea typeface="Gagalin"/>
                <a:cs typeface="Gagalin"/>
                <a:sym typeface="Gagalin"/>
              </a:rPr>
              <a:t>ABOUT  THE  DATASET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773303" y="1400586"/>
            <a:ext cx="12385246" cy="8886414"/>
          </a:xfrm>
          <a:custGeom>
            <a:avLst/>
            <a:gdLst/>
            <a:ahLst/>
            <a:cxnLst/>
            <a:rect r="r" b="b" t="t" l="l"/>
            <a:pathLst>
              <a:path h="8886414" w="12385246">
                <a:moveTo>
                  <a:pt x="0" y="0"/>
                </a:moveTo>
                <a:lnTo>
                  <a:pt x="12385246" y="0"/>
                </a:lnTo>
                <a:lnTo>
                  <a:pt x="12385246" y="8886414"/>
                </a:lnTo>
                <a:lnTo>
                  <a:pt x="0" y="8886414"/>
                </a:lnTo>
                <a:lnTo>
                  <a:pt x="0" y="0"/>
                </a:lnTo>
                <a:close/>
              </a:path>
            </a:pathLst>
          </a:custGeom>
          <a:blipFill>
            <a:blip r:embed="rId2"/>
            <a:stretch>
              <a:fillRect l="0" t="0" r="0" b="0"/>
            </a:stretch>
          </a:blipFill>
        </p:spPr>
      </p:sp>
      <p:sp>
        <p:nvSpPr>
          <p:cNvPr name="TextBox 3" id="3"/>
          <p:cNvSpPr txBox="true"/>
          <p:nvPr/>
        </p:nvSpPr>
        <p:spPr>
          <a:xfrm rot="0">
            <a:off x="3021061" y="-175483"/>
            <a:ext cx="11889730" cy="1576069"/>
          </a:xfrm>
          <a:prstGeom prst="rect">
            <a:avLst/>
          </a:prstGeom>
        </p:spPr>
        <p:txBody>
          <a:bodyPr anchor="t" rtlCol="false" tIns="0" lIns="0" bIns="0" rIns="0">
            <a:spAutoFit/>
          </a:bodyPr>
          <a:lstStyle/>
          <a:p>
            <a:pPr algn="ctr">
              <a:lnSpc>
                <a:spcPts val="12880"/>
              </a:lnSpc>
            </a:pPr>
            <a:r>
              <a:rPr lang="en-US" sz="9200">
                <a:solidFill>
                  <a:srgbClr val="FFFFFF"/>
                </a:solidFill>
                <a:latin typeface="Gagalin"/>
                <a:ea typeface="Gagalin"/>
                <a:cs typeface="Gagalin"/>
                <a:sym typeface="Gagalin"/>
              </a:rPr>
              <a:t>GRAPH REPRESENTATION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5966" r="0" b="-45966"/>
            </a:stretch>
          </a:blipFill>
        </p:spPr>
      </p:sp>
      <p:sp>
        <p:nvSpPr>
          <p:cNvPr name="Freeform 3" id="3"/>
          <p:cNvSpPr/>
          <p:nvPr/>
        </p:nvSpPr>
        <p:spPr>
          <a:xfrm flipH="false" flipV="false" rot="0">
            <a:off x="281551" y="2112115"/>
            <a:ext cx="10565821" cy="6643260"/>
          </a:xfrm>
          <a:custGeom>
            <a:avLst/>
            <a:gdLst/>
            <a:ahLst/>
            <a:cxnLst/>
            <a:rect r="r" b="b" t="t" l="l"/>
            <a:pathLst>
              <a:path h="6643260" w="10565821">
                <a:moveTo>
                  <a:pt x="0" y="0"/>
                </a:moveTo>
                <a:lnTo>
                  <a:pt x="10565821" y="0"/>
                </a:lnTo>
                <a:lnTo>
                  <a:pt x="10565821" y="6643260"/>
                </a:lnTo>
                <a:lnTo>
                  <a:pt x="0" y="6643260"/>
                </a:lnTo>
                <a:lnTo>
                  <a:pt x="0" y="0"/>
                </a:lnTo>
                <a:close/>
              </a:path>
            </a:pathLst>
          </a:custGeom>
          <a:blipFill>
            <a:blip r:embed="rId3"/>
            <a:stretch>
              <a:fillRect l="0" t="0" r="0" b="0"/>
            </a:stretch>
          </a:blipFill>
          <a:ln w="47625" cap="sq">
            <a:solidFill>
              <a:srgbClr val="000000"/>
            </a:solidFill>
            <a:prstDash val="solid"/>
            <a:miter/>
          </a:ln>
        </p:spPr>
      </p:sp>
      <p:sp>
        <p:nvSpPr>
          <p:cNvPr name="TextBox 4" id="4"/>
          <p:cNvSpPr txBox="true"/>
          <p:nvPr/>
        </p:nvSpPr>
        <p:spPr>
          <a:xfrm rot="0">
            <a:off x="3828974" y="-175483"/>
            <a:ext cx="10273903" cy="1576069"/>
          </a:xfrm>
          <a:prstGeom prst="rect">
            <a:avLst/>
          </a:prstGeom>
        </p:spPr>
        <p:txBody>
          <a:bodyPr anchor="t" rtlCol="false" tIns="0" lIns="0" bIns="0" rIns="0">
            <a:spAutoFit/>
          </a:bodyPr>
          <a:lstStyle/>
          <a:p>
            <a:pPr algn="ctr">
              <a:lnSpc>
                <a:spcPts val="12880"/>
              </a:lnSpc>
            </a:pPr>
            <a:r>
              <a:rPr lang="en-US" sz="9200">
                <a:solidFill>
                  <a:srgbClr val="000000"/>
                </a:solidFill>
                <a:latin typeface="Gagalin"/>
                <a:ea typeface="Gagalin"/>
                <a:cs typeface="Gagalin"/>
                <a:sym typeface="Gagalin"/>
              </a:rPr>
              <a:t>DEGREE DISTRIBUTION</a:t>
            </a:r>
          </a:p>
        </p:txBody>
      </p:sp>
      <p:sp>
        <p:nvSpPr>
          <p:cNvPr name="TextBox 5" id="5"/>
          <p:cNvSpPr txBox="true"/>
          <p:nvPr/>
        </p:nvSpPr>
        <p:spPr>
          <a:xfrm rot="0">
            <a:off x="11441035" y="1959715"/>
            <a:ext cx="6846965" cy="6976587"/>
          </a:xfrm>
          <a:prstGeom prst="rect">
            <a:avLst/>
          </a:prstGeom>
        </p:spPr>
        <p:txBody>
          <a:bodyPr anchor="t" rtlCol="false" tIns="0" lIns="0" bIns="0" rIns="0">
            <a:spAutoFit/>
          </a:bodyPr>
          <a:lstStyle/>
          <a:p>
            <a:pPr algn="l">
              <a:lnSpc>
                <a:spcPts val="5013"/>
              </a:lnSpc>
            </a:pPr>
            <a:r>
              <a:rPr lang="en-US" sz="3581" b="true">
                <a:solidFill>
                  <a:srgbClr val="000000"/>
                </a:solidFill>
                <a:latin typeface="Arial Bold"/>
                <a:ea typeface="Arial Bold"/>
                <a:cs typeface="Arial Bold"/>
                <a:sym typeface="Arial Bold"/>
              </a:rPr>
              <a:t>The degree distribution shows how many games each team played, with most teams having a typical number of connections. A few teams stand out with higher degrees, acting as hubs within the network. This right-skewed distribution highlights the structure and key teams in the network.</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5966" r="0" b="-45966"/>
            </a:stretch>
          </a:blipFill>
        </p:spPr>
      </p:sp>
      <p:sp>
        <p:nvSpPr>
          <p:cNvPr name="Freeform 3" id="3"/>
          <p:cNvSpPr/>
          <p:nvPr/>
        </p:nvSpPr>
        <p:spPr>
          <a:xfrm flipH="false" flipV="false" rot="0">
            <a:off x="281551" y="2112115"/>
            <a:ext cx="10565821" cy="6643260"/>
          </a:xfrm>
          <a:custGeom>
            <a:avLst/>
            <a:gdLst/>
            <a:ahLst/>
            <a:cxnLst/>
            <a:rect r="r" b="b" t="t" l="l"/>
            <a:pathLst>
              <a:path h="6643260" w="10565821">
                <a:moveTo>
                  <a:pt x="0" y="0"/>
                </a:moveTo>
                <a:lnTo>
                  <a:pt x="10565821" y="0"/>
                </a:lnTo>
                <a:lnTo>
                  <a:pt x="10565821" y="6643260"/>
                </a:lnTo>
                <a:lnTo>
                  <a:pt x="0" y="6643260"/>
                </a:lnTo>
                <a:lnTo>
                  <a:pt x="0" y="0"/>
                </a:lnTo>
                <a:close/>
              </a:path>
            </a:pathLst>
          </a:custGeom>
          <a:blipFill>
            <a:blip r:embed="rId3"/>
            <a:stretch>
              <a:fillRect l="0" t="0" r="0" b="0"/>
            </a:stretch>
          </a:blipFill>
          <a:ln w="47625" cap="sq">
            <a:solidFill>
              <a:srgbClr val="000000"/>
            </a:solidFill>
            <a:prstDash val="solid"/>
            <a:miter/>
          </a:ln>
        </p:spPr>
      </p:sp>
      <p:sp>
        <p:nvSpPr>
          <p:cNvPr name="Freeform 4" id="4"/>
          <p:cNvSpPr/>
          <p:nvPr/>
        </p:nvSpPr>
        <p:spPr>
          <a:xfrm flipH="false" flipV="false" rot="0">
            <a:off x="281551" y="2112115"/>
            <a:ext cx="10736582" cy="6643260"/>
          </a:xfrm>
          <a:custGeom>
            <a:avLst/>
            <a:gdLst/>
            <a:ahLst/>
            <a:cxnLst/>
            <a:rect r="r" b="b" t="t" l="l"/>
            <a:pathLst>
              <a:path h="6643260" w="10736582">
                <a:moveTo>
                  <a:pt x="0" y="0"/>
                </a:moveTo>
                <a:lnTo>
                  <a:pt x="10736582" y="0"/>
                </a:lnTo>
                <a:lnTo>
                  <a:pt x="10736582" y="6643260"/>
                </a:lnTo>
                <a:lnTo>
                  <a:pt x="0" y="6643260"/>
                </a:lnTo>
                <a:lnTo>
                  <a:pt x="0" y="0"/>
                </a:lnTo>
                <a:close/>
              </a:path>
            </a:pathLst>
          </a:custGeom>
          <a:blipFill>
            <a:blip r:embed="rId4"/>
            <a:stretch>
              <a:fillRect l="0" t="0" r="0" b="0"/>
            </a:stretch>
          </a:blipFill>
          <a:ln w="47625" cap="sq">
            <a:solidFill>
              <a:srgbClr val="000000"/>
            </a:solidFill>
            <a:prstDash val="solid"/>
            <a:miter/>
          </a:ln>
        </p:spPr>
      </p:sp>
      <p:sp>
        <p:nvSpPr>
          <p:cNvPr name="TextBox 5" id="5"/>
          <p:cNvSpPr txBox="true"/>
          <p:nvPr/>
        </p:nvSpPr>
        <p:spPr>
          <a:xfrm rot="0">
            <a:off x="686022" y="-175483"/>
            <a:ext cx="16559808" cy="1576069"/>
          </a:xfrm>
          <a:prstGeom prst="rect">
            <a:avLst/>
          </a:prstGeom>
        </p:spPr>
        <p:txBody>
          <a:bodyPr anchor="t" rtlCol="false" tIns="0" lIns="0" bIns="0" rIns="0">
            <a:spAutoFit/>
          </a:bodyPr>
          <a:lstStyle/>
          <a:p>
            <a:pPr algn="ctr">
              <a:lnSpc>
                <a:spcPts val="12880"/>
              </a:lnSpc>
            </a:pPr>
            <a:r>
              <a:rPr lang="en-US" sz="9200">
                <a:solidFill>
                  <a:srgbClr val="000000"/>
                </a:solidFill>
                <a:latin typeface="Gagalin"/>
                <a:ea typeface="Gagalin"/>
                <a:cs typeface="Gagalin"/>
                <a:sym typeface="Gagalin"/>
              </a:rPr>
              <a:t>CUMuLATIVE DEGREE DISTRIBUTION</a:t>
            </a:r>
          </a:p>
        </p:txBody>
      </p:sp>
      <p:sp>
        <p:nvSpPr>
          <p:cNvPr name="TextBox 6" id="6"/>
          <p:cNvSpPr txBox="true"/>
          <p:nvPr/>
        </p:nvSpPr>
        <p:spPr>
          <a:xfrm rot="0">
            <a:off x="11441035" y="1959715"/>
            <a:ext cx="6846965" cy="6976587"/>
          </a:xfrm>
          <a:prstGeom prst="rect">
            <a:avLst/>
          </a:prstGeom>
        </p:spPr>
        <p:txBody>
          <a:bodyPr anchor="t" rtlCol="false" tIns="0" lIns="0" bIns="0" rIns="0">
            <a:spAutoFit/>
          </a:bodyPr>
          <a:lstStyle/>
          <a:p>
            <a:pPr algn="l">
              <a:lnSpc>
                <a:spcPts val="5013"/>
              </a:lnSpc>
            </a:pPr>
            <a:r>
              <a:rPr lang="en-US" sz="3581" b="true">
                <a:solidFill>
                  <a:srgbClr val="000000"/>
                </a:solidFill>
                <a:latin typeface="Arial Bold"/>
                <a:ea typeface="Arial Bold"/>
                <a:cs typeface="Arial Bold"/>
                <a:sym typeface="Arial Bold"/>
              </a:rPr>
              <a:t>The cumulative degree distribution illustrates the proportion of teams with degrees up to a certain threshold. Most teams fall within a moderate degree range, while only a few have very high degrees. This trend highlights the presence of a few highly connected teams within the network.</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5966" r="0" b="-45966"/>
            </a:stretch>
          </a:blipFill>
        </p:spPr>
      </p:sp>
      <p:sp>
        <p:nvSpPr>
          <p:cNvPr name="Freeform 3" id="3"/>
          <p:cNvSpPr/>
          <p:nvPr/>
        </p:nvSpPr>
        <p:spPr>
          <a:xfrm flipH="false" flipV="false" rot="0">
            <a:off x="281551" y="2112115"/>
            <a:ext cx="10565821" cy="6643260"/>
          </a:xfrm>
          <a:custGeom>
            <a:avLst/>
            <a:gdLst/>
            <a:ahLst/>
            <a:cxnLst/>
            <a:rect r="r" b="b" t="t" l="l"/>
            <a:pathLst>
              <a:path h="6643260" w="10565821">
                <a:moveTo>
                  <a:pt x="0" y="0"/>
                </a:moveTo>
                <a:lnTo>
                  <a:pt x="10565821" y="0"/>
                </a:lnTo>
                <a:lnTo>
                  <a:pt x="10565821" y="6643260"/>
                </a:lnTo>
                <a:lnTo>
                  <a:pt x="0" y="6643260"/>
                </a:lnTo>
                <a:lnTo>
                  <a:pt x="0" y="0"/>
                </a:lnTo>
                <a:close/>
              </a:path>
            </a:pathLst>
          </a:custGeom>
          <a:blipFill>
            <a:blip r:embed="rId3"/>
            <a:stretch>
              <a:fillRect l="0" t="0" r="0" b="0"/>
            </a:stretch>
          </a:blipFill>
          <a:ln w="47625" cap="sq">
            <a:solidFill>
              <a:srgbClr val="000000"/>
            </a:solidFill>
            <a:prstDash val="solid"/>
            <a:miter/>
          </a:ln>
        </p:spPr>
      </p:sp>
      <p:sp>
        <p:nvSpPr>
          <p:cNvPr name="Freeform 4" id="4"/>
          <p:cNvSpPr/>
          <p:nvPr/>
        </p:nvSpPr>
        <p:spPr>
          <a:xfrm flipH="false" flipV="false" rot="0">
            <a:off x="281551" y="2112115"/>
            <a:ext cx="10736582" cy="6643260"/>
          </a:xfrm>
          <a:custGeom>
            <a:avLst/>
            <a:gdLst/>
            <a:ahLst/>
            <a:cxnLst/>
            <a:rect r="r" b="b" t="t" l="l"/>
            <a:pathLst>
              <a:path h="6643260" w="10736582">
                <a:moveTo>
                  <a:pt x="0" y="0"/>
                </a:moveTo>
                <a:lnTo>
                  <a:pt x="10736582" y="0"/>
                </a:lnTo>
                <a:lnTo>
                  <a:pt x="10736582" y="6643260"/>
                </a:lnTo>
                <a:lnTo>
                  <a:pt x="0" y="6643260"/>
                </a:lnTo>
                <a:lnTo>
                  <a:pt x="0" y="0"/>
                </a:lnTo>
                <a:close/>
              </a:path>
            </a:pathLst>
          </a:custGeom>
          <a:blipFill>
            <a:blip r:embed="rId4"/>
            <a:stretch>
              <a:fillRect l="0" t="0" r="0" b="0"/>
            </a:stretch>
          </a:blipFill>
          <a:ln w="47625" cap="sq">
            <a:solidFill>
              <a:srgbClr val="000000"/>
            </a:solidFill>
            <a:prstDash val="solid"/>
            <a:miter/>
          </a:ln>
        </p:spPr>
      </p:sp>
      <p:sp>
        <p:nvSpPr>
          <p:cNvPr name="Freeform 5" id="5"/>
          <p:cNvSpPr/>
          <p:nvPr/>
        </p:nvSpPr>
        <p:spPr>
          <a:xfrm flipH="false" flipV="false" rot="0">
            <a:off x="307922" y="2112115"/>
            <a:ext cx="10710211" cy="7041964"/>
          </a:xfrm>
          <a:custGeom>
            <a:avLst/>
            <a:gdLst/>
            <a:ahLst/>
            <a:cxnLst/>
            <a:rect r="r" b="b" t="t" l="l"/>
            <a:pathLst>
              <a:path h="7041964" w="10710211">
                <a:moveTo>
                  <a:pt x="0" y="0"/>
                </a:moveTo>
                <a:lnTo>
                  <a:pt x="10710211" y="0"/>
                </a:lnTo>
                <a:lnTo>
                  <a:pt x="10710211" y="7041964"/>
                </a:lnTo>
                <a:lnTo>
                  <a:pt x="0" y="7041964"/>
                </a:lnTo>
                <a:lnTo>
                  <a:pt x="0" y="0"/>
                </a:lnTo>
                <a:close/>
              </a:path>
            </a:pathLst>
          </a:custGeom>
          <a:blipFill>
            <a:blip r:embed="rId5"/>
            <a:stretch>
              <a:fillRect l="0" t="0" r="0" b="0"/>
            </a:stretch>
          </a:blipFill>
          <a:ln w="47625" cap="sq">
            <a:solidFill>
              <a:srgbClr val="000000"/>
            </a:solidFill>
            <a:prstDash val="solid"/>
            <a:miter/>
          </a:ln>
        </p:spPr>
      </p:sp>
      <p:sp>
        <p:nvSpPr>
          <p:cNvPr name="TextBox 6" id="6"/>
          <p:cNvSpPr txBox="true"/>
          <p:nvPr/>
        </p:nvSpPr>
        <p:spPr>
          <a:xfrm rot="0">
            <a:off x="2452016" y="-175483"/>
            <a:ext cx="13027819" cy="1576069"/>
          </a:xfrm>
          <a:prstGeom prst="rect">
            <a:avLst/>
          </a:prstGeom>
        </p:spPr>
        <p:txBody>
          <a:bodyPr anchor="t" rtlCol="false" tIns="0" lIns="0" bIns="0" rIns="0">
            <a:spAutoFit/>
          </a:bodyPr>
          <a:lstStyle/>
          <a:p>
            <a:pPr algn="ctr">
              <a:lnSpc>
                <a:spcPts val="12880"/>
              </a:lnSpc>
            </a:pPr>
            <a:r>
              <a:rPr lang="en-US" sz="9200">
                <a:solidFill>
                  <a:srgbClr val="000000"/>
                </a:solidFill>
                <a:latin typeface="Gagalin"/>
                <a:ea typeface="Gagalin"/>
                <a:cs typeface="Gagalin"/>
                <a:sym typeface="Gagalin"/>
              </a:rPr>
              <a:t>BETWEENNESS CENTRALITY</a:t>
            </a:r>
          </a:p>
        </p:txBody>
      </p:sp>
      <p:sp>
        <p:nvSpPr>
          <p:cNvPr name="TextBox 7" id="7"/>
          <p:cNvSpPr txBox="true"/>
          <p:nvPr/>
        </p:nvSpPr>
        <p:spPr>
          <a:xfrm rot="0">
            <a:off x="11441035" y="1959715"/>
            <a:ext cx="6846965" cy="7605237"/>
          </a:xfrm>
          <a:prstGeom prst="rect">
            <a:avLst/>
          </a:prstGeom>
        </p:spPr>
        <p:txBody>
          <a:bodyPr anchor="t" rtlCol="false" tIns="0" lIns="0" bIns="0" rIns="0">
            <a:spAutoFit/>
          </a:bodyPr>
          <a:lstStyle/>
          <a:p>
            <a:pPr algn="l">
              <a:lnSpc>
                <a:spcPts val="5013"/>
              </a:lnSpc>
            </a:pPr>
            <a:r>
              <a:rPr lang="en-US" sz="3581" b="true">
                <a:solidFill>
                  <a:srgbClr val="000000"/>
                </a:solidFill>
                <a:latin typeface="Arial Bold"/>
                <a:ea typeface="Arial Bold"/>
                <a:cs typeface="Arial Bold"/>
                <a:sym typeface="Arial Bold"/>
              </a:rPr>
              <a:t>Betweenness centrality in our dataset identifies key teams that serve as critical links between different groups. Teams with high betweenness centrality are pivotal for network flow, connecting otherwise distant teams. This metric helps reveal influential teams in terms of game connectivity across the network.</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5966" r="0" b="-45966"/>
            </a:stretch>
          </a:blipFill>
        </p:spPr>
      </p:sp>
      <p:sp>
        <p:nvSpPr>
          <p:cNvPr name="Freeform 3" id="3"/>
          <p:cNvSpPr/>
          <p:nvPr/>
        </p:nvSpPr>
        <p:spPr>
          <a:xfrm flipH="false" flipV="false" rot="0">
            <a:off x="0" y="4859132"/>
            <a:ext cx="18120886" cy="5491857"/>
          </a:xfrm>
          <a:custGeom>
            <a:avLst/>
            <a:gdLst/>
            <a:ahLst/>
            <a:cxnLst/>
            <a:rect r="r" b="b" t="t" l="l"/>
            <a:pathLst>
              <a:path h="5491857" w="18120886">
                <a:moveTo>
                  <a:pt x="0" y="0"/>
                </a:moveTo>
                <a:lnTo>
                  <a:pt x="18120886" y="0"/>
                </a:lnTo>
                <a:lnTo>
                  <a:pt x="18120886" y="5491856"/>
                </a:lnTo>
                <a:lnTo>
                  <a:pt x="0" y="5491856"/>
                </a:lnTo>
                <a:lnTo>
                  <a:pt x="0" y="0"/>
                </a:lnTo>
                <a:close/>
              </a:path>
            </a:pathLst>
          </a:custGeom>
          <a:blipFill>
            <a:blip r:embed="rId3"/>
            <a:stretch>
              <a:fillRect l="0" t="-112" r="0" b="-112"/>
            </a:stretch>
          </a:blipFill>
        </p:spPr>
      </p:sp>
      <p:sp>
        <p:nvSpPr>
          <p:cNvPr name="TextBox 4" id="4"/>
          <p:cNvSpPr txBox="true"/>
          <p:nvPr/>
        </p:nvSpPr>
        <p:spPr>
          <a:xfrm rot="0">
            <a:off x="3216770" y="-175483"/>
            <a:ext cx="11498312" cy="1576069"/>
          </a:xfrm>
          <a:prstGeom prst="rect">
            <a:avLst/>
          </a:prstGeom>
        </p:spPr>
        <p:txBody>
          <a:bodyPr anchor="t" rtlCol="false" tIns="0" lIns="0" bIns="0" rIns="0">
            <a:spAutoFit/>
          </a:bodyPr>
          <a:lstStyle/>
          <a:p>
            <a:pPr algn="ctr">
              <a:lnSpc>
                <a:spcPts val="12880"/>
              </a:lnSpc>
            </a:pPr>
            <a:r>
              <a:rPr lang="en-US" sz="9200">
                <a:solidFill>
                  <a:srgbClr val="000000"/>
                </a:solidFill>
                <a:latin typeface="Gagalin"/>
                <a:ea typeface="Gagalin"/>
                <a:cs typeface="Gagalin"/>
                <a:sym typeface="Gagalin"/>
              </a:rPr>
              <a:t>CLOSENESS CENTRALITY</a:t>
            </a:r>
          </a:p>
        </p:txBody>
      </p:sp>
      <p:sp>
        <p:nvSpPr>
          <p:cNvPr name="TextBox 5" id="5"/>
          <p:cNvSpPr txBox="true"/>
          <p:nvPr/>
        </p:nvSpPr>
        <p:spPr>
          <a:xfrm rot="0">
            <a:off x="374984" y="1654445"/>
            <a:ext cx="17913016" cy="3204687"/>
          </a:xfrm>
          <a:prstGeom prst="rect">
            <a:avLst/>
          </a:prstGeom>
        </p:spPr>
        <p:txBody>
          <a:bodyPr anchor="t" rtlCol="false" tIns="0" lIns="0" bIns="0" rIns="0">
            <a:spAutoFit/>
          </a:bodyPr>
          <a:lstStyle/>
          <a:p>
            <a:pPr algn="l">
              <a:lnSpc>
                <a:spcPts val="5013"/>
              </a:lnSpc>
            </a:pPr>
            <a:r>
              <a:rPr lang="en-US" sz="3581" b="true">
                <a:solidFill>
                  <a:srgbClr val="000000"/>
                </a:solidFill>
                <a:latin typeface="Arial Bold"/>
                <a:ea typeface="Arial Bold"/>
                <a:cs typeface="Arial Bold"/>
                <a:sym typeface="Arial Bold"/>
              </a:rPr>
              <a:t>Closeness centrality measures how quickly a team can reach all others through the network. Teams with high closeness centrality have shorter average paths to other teams, indicating strategic positions within the network. This metric highlights teams that can spread information or influence efficiently across the network.</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DAGVqxDYNp0</dc:identifier>
  <dcterms:modified xsi:type="dcterms:W3CDTF">2011-08-01T06:04:30Z</dcterms:modified>
  <cp:revision>1</cp:revision>
  <dc:title>Graphs ans Social Networks project</dc:title>
</cp:coreProperties>
</file>